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84" r:id="rId4"/>
    <p:sldId id="258" r:id="rId5"/>
    <p:sldId id="259" r:id="rId6"/>
    <p:sldId id="281" r:id="rId7"/>
    <p:sldId id="282"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Georgia" panose="02040502050405020303" pitchFamily="18" charset="0"/>
      <p:regular r:id="rId33"/>
      <p:bold r:id="rId34"/>
      <p:italic r:id="rId35"/>
      <p:boldItalic r:id="rId36"/>
    </p:embeddedFont>
    <p:embeddedFont>
      <p:font typeface="Lato" panose="020B0604020202020204" charset="0"/>
      <p:regular r:id="rId37"/>
      <p:bold r:id="rId38"/>
      <p:italic r:id="rId39"/>
      <p:boldItalic r:id="rId40"/>
    </p:embeddedFont>
    <p:embeddedFont>
      <p:font typeface="Raleway"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6351E3-B9B0-431E-82F9-4988CEB10DE0}">
  <a:tblStyle styleId="{896351E3-B9B0-431E-82F9-4988CEB10D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7" d="100"/>
          <a:sy n="107" d="100"/>
        </p:scale>
        <p:origin x="758" y="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9566be48c_9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9566be48c_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above is only for December 2016.</a:t>
            </a:r>
            <a:endParaRPr/>
          </a:p>
          <a:p>
            <a:pPr marL="0" lvl="0" indent="0" algn="l" rtl="0">
              <a:spcBef>
                <a:spcPts val="0"/>
              </a:spcBef>
              <a:spcAft>
                <a:spcPts val="0"/>
              </a:spcAft>
              <a:buNone/>
            </a:pPr>
            <a:r>
              <a:rPr lang="en"/>
              <a:t>The outliers (about 6000 topics) that were only mentioned for one day in December 2016 were removed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9566be48c_9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9566be48c_9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9566be48c_1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9566be48c_1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300">
                <a:solidFill>
                  <a:schemeClr val="accent1"/>
                </a:solidFill>
                <a:latin typeface="Lato"/>
                <a:ea typeface="Lato"/>
                <a:cs typeface="Lato"/>
                <a:sym typeface="Lato"/>
              </a:rPr>
              <a:t>3. Which topics have been on Reddits for the longest time - cant answer without using data through the years</a:t>
            </a:r>
            <a:endParaRPr sz="1300">
              <a:solidFill>
                <a:schemeClr val="accent1"/>
              </a:solidFill>
              <a:latin typeface="Lato"/>
              <a:ea typeface="Lato"/>
              <a:cs typeface="Lato"/>
              <a:sym typeface="Lato"/>
            </a:endParaRPr>
          </a:p>
          <a:p>
            <a:pPr marL="0" lvl="0" indent="0" algn="l" rtl="0">
              <a:lnSpc>
                <a:spcPct val="100000"/>
              </a:lnSpc>
              <a:spcBef>
                <a:spcPts val="1600"/>
              </a:spcBef>
              <a:spcAft>
                <a:spcPts val="1600"/>
              </a:spcAft>
              <a:buClr>
                <a:srgbClr val="000000"/>
              </a:buClr>
              <a:buSzPts val="1100"/>
              <a:buFont typeface="Arial"/>
              <a:buNone/>
            </a:pPr>
            <a:r>
              <a:rPr lang="en" sz="1300">
                <a:solidFill>
                  <a:schemeClr val="accent1"/>
                </a:solidFill>
                <a:latin typeface="Lato"/>
                <a:ea typeface="Lato"/>
                <a:cs typeface="Lato"/>
                <a:sym typeface="Lato"/>
              </a:rPr>
              <a:t>4. To look at the standard deviation of topics over time  - standard deviation of frequency ? deviation over the months in a year?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9566be48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9566be48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D3B45"/>
                </a:solidFill>
                <a:highlight>
                  <a:srgbClr val="FFFFFF"/>
                </a:highlight>
              </a:rPr>
              <a:t>discuss first results and foreshadow intended findings of the analysis (not necessary to have complete analysis at this point)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49566be48c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49566be48c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 sz="1300">
                <a:solidFill>
                  <a:schemeClr val="accent1"/>
                </a:solidFill>
                <a:latin typeface="Lato"/>
                <a:ea typeface="Lato"/>
                <a:cs typeface="Lato"/>
                <a:sym typeface="Lato"/>
              </a:rPr>
              <a:t>In order to show an overview of the user network, the dataset is subsetted to </a:t>
            </a:r>
            <a:r>
              <a:rPr lang="en" sz="1300" b="1">
                <a:solidFill>
                  <a:srgbClr val="E06666"/>
                </a:solidFill>
                <a:latin typeface="Lato"/>
                <a:ea typeface="Lato"/>
                <a:cs typeface="Lato"/>
                <a:sym typeface="Lato"/>
              </a:rPr>
              <a:t>December 2016</a:t>
            </a:r>
            <a:r>
              <a:rPr lang="en" sz="1300">
                <a:solidFill>
                  <a:schemeClr val="accent1"/>
                </a:solidFill>
                <a:latin typeface="Lato"/>
                <a:ea typeface="Lato"/>
                <a:cs typeface="Lato"/>
                <a:sym typeface="Lato"/>
              </a:rPr>
              <a:t> for subreddits with </a:t>
            </a:r>
            <a:r>
              <a:rPr lang="en" sz="1300" b="1">
                <a:solidFill>
                  <a:srgbClr val="E06666"/>
                </a:solidFill>
                <a:latin typeface="Lato"/>
                <a:ea typeface="Lato"/>
                <a:cs typeface="Lato"/>
                <a:sym typeface="Lato"/>
              </a:rPr>
              <a:t>more than 50 users and </a:t>
            </a:r>
            <a:r>
              <a:rPr lang="en" sz="1300">
                <a:solidFill>
                  <a:schemeClr val="accent1"/>
                </a:solidFill>
                <a:latin typeface="Lato"/>
                <a:ea typeface="Lato"/>
                <a:cs typeface="Lato"/>
                <a:sym typeface="Lato"/>
              </a:rPr>
              <a:t> </a:t>
            </a:r>
            <a:r>
              <a:rPr lang="en" sz="1300" b="1">
                <a:solidFill>
                  <a:srgbClr val="E06666"/>
                </a:solidFill>
                <a:latin typeface="Lato"/>
                <a:ea typeface="Lato"/>
                <a:cs typeface="Lato"/>
                <a:sym typeface="Lato"/>
              </a:rPr>
              <a:t>less than 300 users</a:t>
            </a:r>
            <a:r>
              <a:rPr lang="en" sz="1300">
                <a:solidFill>
                  <a:schemeClr val="accent1"/>
                </a:solidFill>
                <a:latin typeface="Lato"/>
                <a:ea typeface="Lato"/>
                <a:cs typeface="Lato"/>
                <a:sym typeface="Lato"/>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9566be48c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9566be48c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9566be48c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9566be48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D3B45"/>
                </a:solidFill>
                <a:highlight>
                  <a:srgbClr val="FFFFFF"/>
                </a:highlight>
              </a:rPr>
              <a:t>Clustering: </a:t>
            </a:r>
            <a:r>
              <a:rPr lang="en" sz="1200" i="1"/>
              <a:t>*animation of clustering over time to be included</a:t>
            </a:r>
            <a:endParaRPr sz="1200">
              <a:solidFill>
                <a:srgbClr val="2D3B45"/>
              </a:solidFill>
              <a:highlight>
                <a:srgbClr val="FFFFFF"/>
              </a:highlight>
            </a:endParaRPr>
          </a:p>
          <a:p>
            <a:pPr marL="0" lvl="0" indent="0" algn="l" rtl="0">
              <a:spcBef>
                <a:spcPts val="0"/>
              </a:spcBef>
              <a:spcAft>
                <a:spcPts val="0"/>
              </a:spcAft>
              <a:buNone/>
            </a:pPr>
            <a:r>
              <a:rPr lang="en" sz="1200">
                <a:solidFill>
                  <a:srgbClr val="2D3B45"/>
                </a:solidFill>
                <a:highlight>
                  <a:srgbClr val="FFFFFF"/>
                </a:highlight>
              </a:rPr>
              <a:t>provide some insight into your analysis approach</a:t>
            </a:r>
            <a:endParaRPr sz="1200">
              <a:solidFill>
                <a:srgbClr val="2D3B45"/>
              </a:solidFill>
              <a:highlight>
                <a:srgbClr val="FFFFFF"/>
              </a:highlight>
            </a:endParaRPr>
          </a:p>
          <a:p>
            <a:pPr marL="0" lvl="0" indent="0" algn="l" rtl="0">
              <a:spcBef>
                <a:spcPts val="0"/>
              </a:spcBef>
              <a:spcAft>
                <a:spcPts val="0"/>
              </a:spcAft>
              <a:buNone/>
            </a:pPr>
            <a:r>
              <a:rPr lang="en" sz="1200">
                <a:solidFill>
                  <a:srgbClr val="2D3B45"/>
                </a:solidFill>
                <a:highlight>
                  <a:srgbClr val="FFFFFF"/>
                </a:highlight>
              </a:rPr>
              <a:t>Notes:</a:t>
            </a:r>
            <a:endParaRPr sz="1200">
              <a:solidFill>
                <a:srgbClr val="2D3B45"/>
              </a:solidFill>
              <a:highlight>
                <a:srgbClr val="FFFFFF"/>
              </a:highlight>
            </a:endParaRPr>
          </a:p>
          <a:p>
            <a:pPr marL="0" lvl="0" indent="0" algn="l" rtl="0">
              <a:spcBef>
                <a:spcPts val="0"/>
              </a:spcBef>
              <a:spcAft>
                <a:spcPts val="0"/>
              </a:spcAft>
              <a:buNone/>
            </a:pPr>
            <a:r>
              <a:rPr lang="en" sz="1200">
                <a:solidFill>
                  <a:srgbClr val="2D3B45"/>
                </a:solidFill>
                <a:highlight>
                  <a:srgbClr val="FFFFFF"/>
                </a:highlight>
              </a:rPr>
              <a:t>STC is a network level measure that helps identify whether or not the network abides by its stipulations.</a:t>
            </a:r>
            <a:endParaRPr sz="1200">
              <a:solidFill>
                <a:srgbClr val="2D3B45"/>
              </a:solidFill>
              <a:highlight>
                <a:srgbClr val="FFFFFF"/>
              </a:highlight>
            </a:endParaRPr>
          </a:p>
          <a:p>
            <a:pPr marL="0" lvl="0" indent="0" algn="l" rtl="0">
              <a:spcBef>
                <a:spcPts val="0"/>
              </a:spcBef>
              <a:spcAft>
                <a:spcPts val="0"/>
              </a:spcAft>
              <a:buNone/>
            </a:pPr>
            <a:r>
              <a:rPr lang="en" sz="1200">
                <a:solidFill>
                  <a:srgbClr val="2D3B45"/>
                </a:solidFill>
                <a:highlight>
                  <a:srgbClr val="FFFFFF"/>
                </a:highlight>
              </a:rPr>
              <a:t>Degree centrality will imply the # of neighbors a user has or how centralized / dispersed they are. This is a network level measure.</a:t>
            </a:r>
            <a:endParaRPr sz="1200">
              <a:solidFill>
                <a:srgbClr val="2D3B45"/>
              </a:solidFill>
              <a:highlight>
                <a:srgbClr val="FFFFFF"/>
              </a:highlight>
            </a:endParaRPr>
          </a:p>
          <a:p>
            <a:pPr marL="0" lvl="0" indent="0" algn="l" rtl="0">
              <a:spcBef>
                <a:spcPts val="0"/>
              </a:spcBef>
              <a:spcAft>
                <a:spcPts val="0"/>
              </a:spcAft>
              <a:buNone/>
            </a:pPr>
            <a:r>
              <a:rPr lang="en" sz="1200">
                <a:solidFill>
                  <a:srgbClr val="2D3B45"/>
                </a:solidFill>
                <a:highlight>
                  <a:srgbClr val="FFFFFF"/>
                </a:highlight>
              </a:rPr>
              <a:t>Closeness centrality talks about user reliance on the node to reach different parts of the network, the reachability of a user</a:t>
            </a:r>
            <a:endParaRPr sz="1200">
              <a:solidFill>
                <a:srgbClr val="2D3B45"/>
              </a:solidFill>
              <a:highlight>
                <a:srgbClr val="FFFFFF"/>
              </a:highlight>
            </a:endParaRPr>
          </a:p>
          <a:p>
            <a:pPr marL="0" lvl="0" indent="0" algn="l" rtl="0">
              <a:spcBef>
                <a:spcPts val="0"/>
              </a:spcBef>
              <a:spcAft>
                <a:spcPts val="0"/>
              </a:spcAft>
              <a:buNone/>
            </a:pPr>
            <a:r>
              <a:rPr lang="en" sz="1200">
                <a:solidFill>
                  <a:srgbClr val="2D3B45"/>
                </a:solidFill>
                <a:highlight>
                  <a:srgbClr val="FFFFFF"/>
                </a:highlight>
              </a:rPr>
              <a:t>Betweenness centrality talks about the ability to collect diverse information and bridge disconnected groups</a:t>
            </a:r>
            <a:endParaRPr sz="1200">
              <a:solidFill>
                <a:srgbClr val="2D3B45"/>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9566be48c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9566be48c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9566be48c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49566be48c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SIENA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9566be48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9566be48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D3B45"/>
                </a:solidFill>
                <a:highlight>
                  <a:srgbClr val="FFFFFF"/>
                </a:highlight>
              </a:rPr>
              <a:t>discuss first results and foreshadow intended findings of the analysis (not necessary to have complete analysis at this point)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9566be48c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9566be48c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9566be48c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9566be48c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D3B45"/>
                </a:solidFill>
                <a:highlight>
                  <a:srgbClr val="FFFFFF"/>
                </a:highlight>
              </a:rPr>
              <a:t>discuss first results and foreshadow intended findings of the analysis (not necessary to have complete analysis at this point)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9566be48c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9566be48c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9566be48c_2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9566be48c_2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9566be48c_1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9566be48c_1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9566be48c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9566be48c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965bb922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965bb922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9566be48c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49566be48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D3B45"/>
                </a:solidFill>
                <a:highlight>
                  <a:srgbClr val="FFFFFF"/>
                </a:highlight>
              </a:rPr>
              <a:t>describe the data you are working with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49566be48c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49566be48c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Describe data preparation process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9566be48c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9566be48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D3B45"/>
                </a:solidFill>
                <a:highlight>
                  <a:srgbClr val="FFFFFF"/>
                </a:highlight>
              </a:rPr>
              <a:t>outline the question (issues?) you are interested in</a:t>
            </a:r>
            <a:endParaRPr/>
          </a:p>
        </p:txBody>
      </p:sp>
    </p:spTree>
    <p:extLst>
      <p:ext uri="{BB962C8B-B14F-4D97-AF65-F5344CB8AC3E}">
        <p14:creationId xmlns:p14="http://schemas.microsoft.com/office/powerpoint/2010/main" val="140975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9566be48c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9566be48c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for example, what were the hottest topics in a month in 2016: election, for example</a:t>
            </a:r>
            <a:endParaRPr/>
          </a:p>
          <a:p>
            <a:pPr marL="0" lvl="0" indent="0" algn="l" rtl="0">
              <a:spcBef>
                <a:spcPts val="0"/>
              </a:spcBef>
              <a:spcAft>
                <a:spcPts val="0"/>
              </a:spcAft>
              <a:buNone/>
            </a:pPr>
            <a:r>
              <a:rPr lang="en"/>
              <a:t>Pick 5 topic examples (key word found in threads - monitor activity for those)</a:t>
            </a:r>
            <a:endParaRPr/>
          </a:p>
          <a:p>
            <a:pPr marL="0" lvl="0" indent="0" algn="l" rtl="0">
              <a:spcBef>
                <a:spcPts val="0"/>
              </a:spcBef>
              <a:spcAft>
                <a:spcPts val="0"/>
              </a:spcAft>
              <a:buNone/>
            </a:pPr>
            <a:r>
              <a:rPr lang="en"/>
              <a:t>Focus: bitcoin (founded in 2009), soccer (fifa in 10,14,18), election (2016). This is only to narrow the focus for the presentation. Can broaden it for the actual project, if we wish to.</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07874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9566be48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9566be48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9566be48c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9566be48c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9566be48c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9566be48c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for example, what were the hottest topics in a month in 2016: election, for example</a:t>
            </a:r>
            <a:endParaRPr/>
          </a:p>
          <a:p>
            <a:pPr marL="0" lvl="0" indent="0" algn="l" rtl="0">
              <a:spcBef>
                <a:spcPts val="0"/>
              </a:spcBef>
              <a:spcAft>
                <a:spcPts val="0"/>
              </a:spcAft>
              <a:buNone/>
            </a:pPr>
            <a:r>
              <a:rPr lang="en"/>
              <a:t>Pick 5 topic examples (key word found in threads - monitor activity for those)</a:t>
            </a:r>
            <a:endParaRPr/>
          </a:p>
          <a:p>
            <a:pPr marL="0" lvl="0" indent="0" algn="l" rtl="0">
              <a:spcBef>
                <a:spcPts val="0"/>
              </a:spcBef>
              <a:spcAft>
                <a:spcPts val="0"/>
              </a:spcAft>
              <a:buNone/>
            </a:pPr>
            <a:r>
              <a:rPr lang="en"/>
              <a:t>Focus: bitcoin (founded in 2009), soccer (fifa in 10,14,18), election (2016). This is only to narrow the focus for the presentation. Can broaden it for the actual project, if we wish to.</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625" y="1396075"/>
            <a:ext cx="7688100" cy="1664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4800"/>
              <a:t>Read dat</a:t>
            </a:r>
            <a:r>
              <a:rPr lang="en"/>
              <a:t> </a:t>
            </a:r>
            <a:endParaRPr/>
          </a:p>
          <a:p>
            <a:pPr marL="0" lvl="0" indent="0" algn="l" rtl="0">
              <a:lnSpc>
                <a:spcPct val="115000"/>
              </a:lnSpc>
              <a:spcBef>
                <a:spcPts val="0"/>
              </a:spcBef>
              <a:spcAft>
                <a:spcPts val="0"/>
              </a:spcAft>
              <a:buNone/>
            </a:pPr>
            <a:r>
              <a:rPr lang="en" sz="3600" b="0" i="1"/>
              <a:t>User network analyses</a:t>
            </a:r>
            <a:endParaRPr sz="3600" b="0" i="1"/>
          </a:p>
        </p:txBody>
      </p:sp>
      <p:sp>
        <p:nvSpPr>
          <p:cNvPr id="87" name="Google Shape;87;p13"/>
          <p:cNvSpPr txBox="1">
            <a:spLocks noGrp="1"/>
          </p:cNvSpPr>
          <p:nvPr>
            <p:ph type="subTitle" idx="1"/>
          </p:nvPr>
        </p:nvSpPr>
        <p:spPr>
          <a:xfrm>
            <a:off x="729627" y="3249100"/>
            <a:ext cx="76881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Prajwal Kuchangi</a:t>
            </a:r>
            <a:endParaRPr sz="1200"/>
          </a:p>
          <a:p>
            <a:pPr marL="0" lvl="0" indent="0" algn="l" rtl="0">
              <a:spcBef>
                <a:spcPts val="0"/>
              </a:spcBef>
              <a:spcAft>
                <a:spcPts val="0"/>
              </a:spcAft>
              <a:buNone/>
            </a:pPr>
            <a:r>
              <a:rPr lang="en" sz="1200"/>
              <a:t>Eric Gu</a:t>
            </a:r>
            <a:endParaRPr sz="1200"/>
          </a:p>
          <a:p>
            <a:pPr marL="0" lvl="0" indent="0" algn="l" rtl="0">
              <a:spcBef>
                <a:spcPts val="0"/>
              </a:spcBef>
              <a:spcAft>
                <a:spcPts val="0"/>
              </a:spcAft>
              <a:buNone/>
            </a:pPr>
            <a:r>
              <a:rPr lang="en" sz="1200"/>
              <a:t>Kivi Zuo</a:t>
            </a:r>
            <a:endParaRPr sz="1200"/>
          </a:p>
          <a:p>
            <a:pPr marL="0" lvl="0" indent="0" algn="l" rtl="0">
              <a:spcBef>
                <a:spcPts val="0"/>
              </a:spcBef>
              <a:spcAft>
                <a:spcPts val="0"/>
              </a:spcAft>
              <a:buNone/>
            </a:pPr>
            <a:r>
              <a:rPr lang="en" sz="1200"/>
              <a:t>Prarthana Neotia</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b="1"/>
              <a:t>Social Network Analytics: Project Proposal</a:t>
            </a:r>
            <a:endParaRPr sz="1200" b="1"/>
          </a:p>
          <a:p>
            <a:pPr marL="0" lvl="0" indent="0" algn="l" rtl="0">
              <a:spcBef>
                <a:spcPts val="0"/>
              </a:spcBef>
              <a:spcAft>
                <a:spcPts val="0"/>
              </a:spcAft>
              <a:buNone/>
            </a:pPr>
            <a:r>
              <a:rPr lang="en" sz="1200" b="1"/>
              <a:t>November 28th, 2018</a:t>
            </a:r>
            <a:endParaRPr sz="1200" b="1"/>
          </a:p>
        </p:txBody>
      </p:sp>
      <p:pic>
        <p:nvPicPr>
          <p:cNvPr id="88" name="Google Shape;88;p13"/>
          <p:cNvPicPr preferRelativeResize="0"/>
          <p:nvPr/>
        </p:nvPicPr>
        <p:blipFill>
          <a:blip r:embed="rId3">
            <a:alphaModFix/>
          </a:blip>
          <a:stretch>
            <a:fillRect/>
          </a:stretch>
        </p:blipFill>
        <p:spPr>
          <a:xfrm>
            <a:off x="3704295" y="1280066"/>
            <a:ext cx="3342024" cy="1083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6532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Topics’ Popularity</a:t>
            </a:r>
            <a:endParaRPr sz="2400">
              <a:solidFill>
                <a:srgbClr val="434343"/>
              </a:solidFill>
            </a:endParaRPr>
          </a:p>
        </p:txBody>
      </p:sp>
      <p:sp>
        <p:nvSpPr>
          <p:cNvPr id="174" name="Google Shape;174;p21"/>
          <p:cNvSpPr txBox="1">
            <a:spLocks noGrp="1"/>
          </p:cNvSpPr>
          <p:nvPr>
            <p:ph type="body" idx="1"/>
          </p:nvPr>
        </p:nvSpPr>
        <p:spPr>
          <a:xfrm>
            <a:off x="729450" y="1926475"/>
            <a:ext cx="7688700" cy="22611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SzPts val="1700"/>
              <a:buAutoNum type="arabicPeriod"/>
            </a:pPr>
            <a:r>
              <a:rPr lang="en" sz="1700" dirty="0"/>
              <a:t>To find the general </a:t>
            </a:r>
            <a:r>
              <a:rPr lang="en" sz="1700" b="1" dirty="0">
                <a:solidFill>
                  <a:srgbClr val="24B6CA"/>
                </a:solidFill>
              </a:rPr>
              <a:t>pattern</a:t>
            </a:r>
            <a:r>
              <a:rPr lang="en" sz="1700" dirty="0"/>
              <a:t> of topics if they tend to be discussed through December 2016 (all through, or sporadically)</a:t>
            </a:r>
            <a:endParaRPr sz="1700" dirty="0"/>
          </a:p>
          <a:p>
            <a:pPr marL="457200" lvl="0" indent="-336550" algn="l" rtl="0">
              <a:lnSpc>
                <a:spcPct val="150000"/>
              </a:lnSpc>
              <a:spcBef>
                <a:spcPts val="0"/>
              </a:spcBef>
              <a:spcAft>
                <a:spcPts val="0"/>
              </a:spcAft>
              <a:buSzPts val="1700"/>
              <a:buAutoNum type="arabicPeriod"/>
            </a:pPr>
            <a:r>
              <a:rPr lang="en" sz="1700" dirty="0"/>
              <a:t>What are the most </a:t>
            </a:r>
            <a:r>
              <a:rPr lang="en" sz="1700" b="1" dirty="0">
                <a:solidFill>
                  <a:srgbClr val="24B6CA"/>
                </a:solidFill>
              </a:rPr>
              <a:t>popular</a:t>
            </a:r>
            <a:r>
              <a:rPr lang="en" sz="1700" dirty="0"/>
              <a:t> topics: larger commenting population or been trendy over time</a:t>
            </a:r>
            <a:endParaRPr sz="1700" dirty="0"/>
          </a:p>
          <a:p>
            <a:pPr marL="457200" lvl="0" indent="-336550" algn="l" rtl="0">
              <a:lnSpc>
                <a:spcPct val="150000"/>
              </a:lnSpc>
              <a:spcBef>
                <a:spcPts val="0"/>
              </a:spcBef>
              <a:spcAft>
                <a:spcPts val="0"/>
              </a:spcAft>
              <a:buSzPts val="1700"/>
              <a:buAutoNum type="arabicPeriod"/>
            </a:pPr>
            <a:r>
              <a:rPr lang="en" sz="1700" dirty="0"/>
              <a:t>Which topics have been on Reddits for the </a:t>
            </a:r>
            <a:r>
              <a:rPr lang="en" sz="1700" b="1" dirty="0">
                <a:solidFill>
                  <a:srgbClr val="24B6CA"/>
                </a:solidFill>
              </a:rPr>
              <a:t>longest</a:t>
            </a:r>
            <a:r>
              <a:rPr lang="en" sz="1700" dirty="0"/>
              <a:t> time</a:t>
            </a:r>
            <a:endParaRPr sz="1700" dirty="0"/>
          </a:p>
          <a:p>
            <a:pPr marL="457200" lvl="0" indent="-336550" algn="l" rtl="0">
              <a:lnSpc>
                <a:spcPct val="150000"/>
              </a:lnSpc>
              <a:spcBef>
                <a:spcPts val="0"/>
              </a:spcBef>
              <a:spcAft>
                <a:spcPts val="0"/>
              </a:spcAft>
              <a:buSzPts val="1700"/>
              <a:buAutoNum type="arabicPeriod"/>
            </a:pPr>
            <a:r>
              <a:rPr lang="en" sz="1700" dirty="0"/>
              <a:t>To look at the </a:t>
            </a:r>
            <a:r>
              <a:rPr lang="en" sz="1700" b="1" dirty="0">
                <a:solidFill>
                  <a:srgbClr val="24B6CA"/>
                </a:solidFill>
              </a:rPr>
              <a:t>standard deviation</a:t>
            </a:r>
            <a:r>
              <a:rPr lang="en" sz="1700" dirty="0"/>
              <a:t> of popular topics over time</a:t>
            </a:r>
            <a:endParaRPr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2"/>
          <p:cNvPicPr preferRelativeResize="0"/>
          <p:nvPr/>
        </p:nvPicPr>
        <p:blipFill>
          <a:blip r:embed="rId3">
            <a:alphaModFix/>
          </a:blip>
          <a:stretch>
            <a:fillRect/>
          </a:stretch>
        </p:blipFill>
        <p:spPr>
          <a:xfrm>
            <a:off x="416525" y="1752463"/>
            <a:ext cx="3795650" cy="2933025"/>
          </a:xfrm>
          <a:prstGeom prst="rect">
            <a:avLst/>
          </a:prstGeom>
          <a:noFill/>
          <a:ln>
            <a:noFill/>
          </a:ln>
        </p:spPr>
      </p:pic>
      <p:sp>
        <p:nvSpPr>
          <p:cNvPr id="180" name="Google Shape;180;p22"/>
          <p:cNvSpPr txBox="1">
            <a:spLocks noGrp="1"/>
          </p:cNvSpPr>
          <p:nvPr>
            <p:ph type="body" idx="1"/>
          </p:nvPr>
        </p:nvSpPr>
        <p:spPr>
          <a:xfrm>
            <a:off x="503440" y="1269484"/>
            <a:ext cx="7688700" cy="535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To find the general pattern of topics if they tend to be discussed over time or temporarily</a:t>
            </a:r>
            <a:endParaRPr/>
          </a:p>
        </p:txBody>
      </p:sp>
      <p:sp>
        <p:nvSpPr>
          <p:cNvPr id="181" name="Google Shape;181;p22"/>
          <p:cNvSpPr txBox="1">
            <a:spLocks noGrp="1"/>
          </p:cNvSpPr>
          <p:nvPr>
            <p:ph type="body" idx="1"/>
          </p:nvPr>
        </p:nvSpPr>
        <p:spPr>
          <a:xfrm>
            <a:off x="4324600" y="2097875"/>
            <a:ext cx="4093500" cy="22422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24B6CA"/>
                </a:solidFill>
              </a:rPr>
              <a:t>Takeaways:</a:t>
            </a:r>
            <a:endParaRPr b="1">
              <a:solidFill>
                <a:srgbClr val="24B6CA"/>
              </a:solidFill>
            </a:endParaRPr>
          </a:p>
          <a:p>
            <a:pPr marL="0" lvl="0" indent="0" algn="l" rtl="0">
              <a:spcBef>
                <a:spcPts val="1600"/>
              </a:spcBef>
              <a:spcAft>
                <a:spcPts val="0"/>
              </a:spcAft>
              <a:buNone/>
            </a:pPr>
            <a:r>
              <a:rPr lang="en">
                <a:solidFill>
                  <a:srgbClr val="000000"/>
                </a:solidFill>
              </a:rPr>
              <a:t>Fewer topics are mentioned for </a:t>
            </a:r>
            <a:r>
              <a:rPr lang="en" b="1">
                <a:solidFill>
                  <a:srgbClr val="24B6CA"/>
                </a:solidFill>
              </a:rPr>
              <a:t>25</a:t>
            </a:r>
            <a:r>
              <a:rPr lang="en" b="1">
                <a:solidFill>
                  <a:srgbClr val="2D3B45"/>
                </a:solidFill>
              </a:rPr>
              <a:t> days or less</a:t>
            </a:r>
            <a:r>
              <a:rPr lang="en">
                <a:solidFill>
                  <a:srgbClr val="2D3B45"/>
                </a:solidFill>
              </a:rPr>
              <a:t> </a:t>
            </a:r>
            <a:r>
              <a:rPr lang="en">
                <a:solidFill>
                  <a:srgbClr val="000000"/>
                </a:solidFill>
              </a:rPr>
              <a:t>in December 2016</a:t>
            </a:r>
            <a:endParaRPr>
              <a:solidFill>
                <a:srgbClr val="000000"/>
              </a:solidFill>
            </a:endParaRPr>
          </a:p>
          <a:p>
            <a:pPr marL="0" lvl="0" indent="0" algn="l" rtl="0">
              <a:spcBef>
                <a:spcPts val="1600"/>
              </a:spcBef>
              <a:spcAft>
                <a:spcPts val="1600"/>
              </a:spcAft>
              <a:buNone/>
            </a:pPr>
            <a:r>
              <a:rPr lang="en">
                <a:solidFill>
                  <a:srgbClr val="000000"/>
                </a:solidFill>
              </a:rPr>
              <a:t>Larger numbers of topics (600 - 1400) are mentioned </a:t>
            </a:r>
            <a:r>
              <a:rPr lang="en" b="1">
                <a:solidFill>
                  <a:srgbClr val="24B6CA"/>
                </a:solidFill>
              </a:rPr>
              <a:t>almost everyday</a:t>
            </a:r>
            <a:r>
              <a:rPr lang="en">
                <a:solidFill>
                  <a:srgbClr val="000000"/>
                </a:solidFill>
              </a:rPr>
              <a:t> in December 2016</a:t>
            </a:r>
            <a:endParaRPr>
              <a:solidFill>
                <a:srgbClr val="000000"/>
              </a:solidFill>
            </a:endParaRPr>
          </a:p>
        </p:txBody>
      </p:sp>
      <p:sp>
        <p:nvSpPr>
          <p:cNvPr id="182" name="Google Shape;182;p22"/>
          <p:cNvSpPr txBox="1">
            <a:spLocks noGrp="1"/>
          </p:cNvSpPr>
          <p:nvPr>
            <p:ph type="title"/>
          </p:nvPr>
        </p:nvSpPr>
        <p:spPr>
          <a:xfrm>
            <a:off x="5770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Topics’ Popularity</a:t>
            </a:r>
            <a:endParaRPr sz="2400">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body" idx="1"/>
          </p:nvPr>
        </p:nvSpPr>
        <p:spPr>
          <a:xfrm>
            <a:off x="4162425" y="1615125"/>
            <a:ext cx="4645800" cy="48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24B6CA"/>
                </a:solidFill>
              </a:rPr>
              <a:t>Most frequently mentioned in December 2016:</a:t>
            </a:r>
            <a:endParaRPr b="1">
              <a:solidFill>
                <a:srgbClr val="24B6CA"/>
              </a:solidFill>
            </a:endParaRPr>
          </a:p>
        </p:txBody>
      </p:sp>
      <p:sp>
        <p:nvSpPr>
          <p:cNvPr id="188" name="Google Shape;188;p23"/>
          <p:cNvSpPr txBox="1">
            <a:spLocks noGrp="1"/>
          </p:cNvSpPr>
          <p:nvPr>
            <p:ph type="body" idx="1"/>
          </p:nvPr>
        </p:nvSpPr>
        <p:spPr>
          <a:xfrm>
            <a:off x="290425" y="1615125"/>
            <a:ext cx="4645800" cy="48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solidFill>
                  <a:srgbClr val="000000"/>
                </a:solidFill>
              </a:rPr>
              <a:t>Through some manipulation..</a:t>
            </a:r>
            <a:endParaRPr i="1">
              <a:solidFill>
                <a:srgbClr val="000000"/>
              </a:solidFill>
            </a:endParaRPr>
          </a:p>
        </p:txBody>
      </p:sp>
      <p:sp>
        <p:nvSpPr>
          <p:cNvPr id="189" name="Google Shape;189;p23"/>
          <p:cNvSpPr txBox="1">
            <a:spLocks noGrp="1"/>
          </p:cNvSpPr>
          <p:nvPr>
            <p:ph type="body" idx="1"/>
          </p:nvPr>
        </p:nvSpPr>
        <p:spPr>
          <a:xfrm>
            <a:off x="394225" y="3054650"/>
            <a:ext cx="4093500" cy="224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24B6CA"/>
                </a:solidFill>
              </a:rPr>
              <a:t>We see that the subreddit with:</a:t>
            </a:r>
            <a:endParaRPr b="1">
              <a:solidFill>
                <a:srgbClr val="24B6CA"/>
              </a:solidFill>
            </a:endParaRPr>
          </a:p>
          <a:p>
            <a:pPr marL="0" lvl="0" indent="0" algn="l" rtl="0">
              <a:spcBef>
                <a:spcPts val="1600"/>
              </a:spcBef>
              <a:spcAft>
                <a:spcPts val="0"/>
              </a:spcAft>
              <a:buNone/>
            </a:pPr>
            <a:r>
              <a:rPr lang="en" b="1">
                <a:solidFill>
                  <a:srgbClr val="000000"/>
                </a:solidFill>
              </a:rPr>
              <a:t>The </a:t>
            </a:r>
            <a:r>
              <a:rPr lang="en" b="1">
                <a:solidFill>
                  <a:srgbClr val="24B6CA"/>
                </a:solidFill>
              </a:rPr>
              <a:t>most</a:t>
            </a:r>
            <a:r>
              <a:rPr lang="en" b="1">
                <a:solidFill>
                  <a:srgbClr val="000000"/>
                </a:solidFill>
              </a:rPr>
              <a:t> users is:</a:t>
            </a:r>
            <a:br>
              <a:rPr lang="en" b="1">
                <a:solidFill>
                  <a:srgbClr val="000000"/>
                </a:solidFill>
              </a:rPr>
            </a:br>
            <a:r>
              <a:rPr lang="en" u="sng">
                <a:solidFill>
                  <a:srgbClr val="000000"/>
                </a:solidFill>
              </a:rPr>
              <a:t>AskReddit</a:t>
            </a:r>
            <a:r>
              <a:rPr lang="en">
                <a:solidFill>
                  <a:srgbClr val="000000"/>
                </a:solidFill>
              </a:rPr>
              <a:t> - 9637 users</a:t>
            </a:r>
            <a:endParaRPr>
              <a:solidFill>
                <a:srgbClr val="000000"/>
              </a:solidFill>
            </a:endParaRPr>
          </a:p>
          <a:p>
            <a:pPr marL="0" lvl="0" indent="0" algn="l" rtl="0">
              <a:spcBef>
                <a:spcPts val="1600"/>
              </a:spcBef>
              <a:spcAft>
                <a:spcPts val="1600"/>
              </a:spcAft>
              <a:buClr>
                <a:srgbClr val="000000"/>
              </a:buClr>
              <a:buSzPts val="1100"/>
              <a:buFont typeface="Arial"/>
              <a:buNone/>
            </a:pPr>
            <a:r>
              <a:rPr lang="en" b="1">
                <a:solidFill>
                  <a:srgbClr val="000000"/>
                </a:solidFill>
              </a:rPr>
              <a:t>The </a:t>
            </a:r>
            <a:r>
              <a:rPr lang="en" b="1">
                <a:solidFill>
                  <a:srgbClr val="24B6CA"/>
                </a:solidFill>
              </a:rPr>
              <a:t>fewest</a:t>
            </a:r>
            <a:r>
              <a:rPr lang="en" b="1">
                <a:solidFill>
                  <a:srgbClr val="000000"/>
                </a:solidFill>
              </a:rPr>
              <a:t>  users is:</a:t>
            </a:r>
            <a:br>
              <a:rPr lang="en" b="1">
                <a:solidFill>
                  <a:srgbClr val="000000"/>
                </a:solidFill>
              </a:rPr>
            </a:br>
            <a:r>
              <a:rPr lang="en" u="sng">
                <a:solidFill>
                  <a:srgbClr val="000000"/>
                </a:solidFill>
              </a:rPr>
              <a:t>1000degreeknife</a:t>
            </a:r>
            <a:r>
              <a:rPr lang="en">
                <a:solidFill>
                  <a:srgbClr val="000000"/>
                </a:solidFill>
              </a:rPr>
              <a:t> - 1 user</a:t>
            </a:r>
            <a:endParaRPr b="1">
              <a:solidFill>
                <a:srgbClr val="000000"/>
              </a:solidFill>
            </a:endParaRPr>
          </a:p>
        </p:txBody>
      </p:sp>
      <p:sp>
        <p:nvSpPr>
          <p:cNvPr id="190" name="Google Shape;190;p23"/>
          <p:cNvSpPr txBox="1">
            <a:spLocks noGrp="1"/>
          </p:cNvSpPr>
          <p:nvPr>
            <p:ph type="title"/>
          </p:nvPr>
        </p:nvSpPr>
        <p:spPr>
          <a:xfrm>
            <a:off x="5770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Topics’ Popularity</a:t>
            </a:r>
            <a:endParaRPr sz="2400">
              <a:solidFill>
                <a:srgbClr val="434343"/>
              </a:solidFill>
            </a:endParaRPr>
          </a:p>
        </p:txBody>
      </p:sp>
      <p:pic>
        <p:nvPicPr>
          <p:cNvPr id="191" name="Google Shape;191;p23"/>
          <p:cNvPicPr preferRelativeResize="0"/>
          <p:nvPr/>
        </p:nvPicPr>
        <p:blipFill>
          <a:blip r:embed="rId3">
            <a:alphaModFix/>
          </a:blip>
          <a:stretch>
            <a:fillRect/>
          </a:stretch>
        </p:blipFill>
        <p:spPr>
          <a:xfrm>
            <a:off x="394225" y="1958060"/>
            <a:ext cx="3443243" cy="1058400"/>
          </a:xfrm>
          <a:prstGeom prst="rect">
            <a:avLst/>
          </a:prstGeom>
          <a:noFill/>
          <a:ln>
            <a:noFill/>
          </a:ln>
        </p:spPr>
      </p:pic>
      <p:pic>
        <p:nvPicPr>
          <p:cNvPr id="192" name="Google Shape;192;p23"/>
          <p:cNvPicPr preferRelativeResize="0"/>
          <p:nvPr/>
        </p:nvPicPr>
        <p:blipFill>
          <a:blip r:embed="rId4">
            <a:alphaModFix/>
          </a:blip>
          <a:stretch>
            <a:fillRect/>
          </a:stretch>
        </p:blipFill>
        <p:spPr>
          <a:xfrm>
            <a:off x="4162425" y="3855440"/>
            <a:ext cx="4808675" cy="640623"/>
          </a:xfrm>
          <a:prstGeom prst="rect">
            <a:avLst/>
          </a:prstGeom>
          <a:noFill/>
          <a:ln>
            <a:noFill/>
          </a:ln>
        </p:spPr>
      </p:pic>
      <p:sp>
        <p:nvSpPr>
          <p:cNvPr id="193" name="Google Shape;193;p23"/>
          <p:cNvSpPr txBox="1">
            <a:spLocks noGrp="1"/>
          </p:cNvSpPr>
          <p:nvPr>
            <p:ph type="body" idx="1"/>
          </p:nvPr>
        </p:nvSpPr>
        <p:spPr>
          <a:xfrm>
            <a:off x="4162425" y="2856475"/>
            <a:ext cx="4701000" cy="981300"/>
          </a:xfrm>
          <a:prstGeom prst="rect">
            <a:avLst/>
          </a:prstGeom>
          <a:solidFill>
            <a:schemeClr val="lt1"/>
          </a:solidFill>
        </p:spPr>
        <p:txBody>
          <a:bodyPr spcFirstLastPara="1" wrap="square" lIns="91425" tIns="91425" rIns="91425" bIns="91425" anchor="b" anchorCtr="0">
            <a:noAutofit/>
          </a:bodyPr>
          <a:lstStyle/>
          <a:p>
            <a:pPr marL="0" lvl="0" indent="0" algn="l" rtl="0">
              <a:spcBef>
                <a:spcPts val="0"/>
              </a:spcBef>
              <a:spcAft>
                <a:spcPts val="1600"/>
              </a:spcAft>
              <a:buNone/>
            </a:pPr>
            <a:r>
              <a:rPr lang="en" b="1">
                <a:solidFill>
                  <a:srgbClr val="24B6CA"/>
                </a:solidFill>
              </a:rPr>
              <a:t>Least frequently mentioned in December 2016:</a:t>
            </a:r>
            <a:endParaRPr b="1">
              <a:solidFill>
                <a:srgbClr val="24B6CA"/>
              </a:solidFill>
            </a:endParaRPr>
          </a:p>
        </p:txBody>
      </p:sp>
      <p:pic>
        <p:nvPicPr>
          <p:cNvPr id="194" name="Google Shape;194;p23"/>
          <p:cNvPicPr preferRelativeResize="0"/>
          <p:nvPr/>
        </p:nvPicPr>
        <p:blipFill>
          <a:blip r:embed="rId5">
            <a:alphaModFix/>
          </a:blip>
          <a:stretch>
            <a:fillRect/>
          </a:stretch>
        </p:blipFill>
        <p:spPr>
          <a:xfrm>
            <a:off x="4122000" y="2034625"/>
            <a:ext cx="4808675" cy="9100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4"/>
          <p:cNvSpPr txBox="1">
            <a:spLocks noGrp="1"/>
          </p:cNvSpPr>
          <p:nvPr>
            <p:ph type="body" idx="1"/>
          </p:nvPr>
        </p:nvSpPr>
        <p:spPr>
          <a:xfrm>
            <a:off x="5345805" y="3223988"/>
            <a:ext cx="3019500" cy="66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b="1">
                <a:solidFill>
                  <a:srgbClr val="24B6CA"/>
                </a:solidFill>
              </a:rPr>
              <a:t>Most popular (user_count &gt; 5000)</a:t>
            </a:r>
            <a:endParaRPr sz="1200" b="1">
              <a:solidFill>
                <a:srgbClr val="24B6CA"/>
              </a:solidFill>
            </a:endParaRPr>
          </a:p>
        </p:txBody>
      </p:sp>
      <p:sp>
        <p:nvSpPr>
          <p:cNvPr id="200" name="Google Shape;200;p24"/>
          <p:cNvSpPr txBox="1">
            <a:spLocks noGrp="1"/>
          </p:cNvSpPr>
          <p:nvPr>
            <p:ph type="title"/>
          </p:nvPr>
        </p:nvSpPr>
        <p:spPr>
          <a:xfrm>
            <a:off x="5770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Topics’ Popularity</a:t>
            </a:r>
            <a:endParaRPr sz="2400">
              <a:solidFill>
                <a:srgbClr val="434343"/>
              </a:solidFill>
            </a:endParaRPr>
          </a:p>
        </p:txBody>
      </p:sp>
      <p:sp>
        <p:nvSpPr>
          <p:cNvPr id="201" name="Google Shape;201;p24"/>
          <p:cNvSpPr txBox="1">
            <a:spLocks noGrp="1"/>
          </p:cNvSpPr>
          <p:nvPr>
            <p:ph type="body" idx="1"/>
          </p:nvPr>
        </p:nvSpPr>
        <p:spPr>
          <a:xfrm>
            <a:off x="4874354" y="1577987"/>
            <a:ext cx="3894300" cy="48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b="1">
                <a:solidFill>
                  <a:srgbClr val="24B6CA"/>
                </a:solidFill>
              </a:rPr>
              <a:t>Somewhat popular (user_count &gt; 2 &amp; user_count &lt; 10): </a:t>
            </a:r>
            <a:endParaRPr sz="1200" b="1">
              <a:solidFill>
                <a:srgbClr val="24B6CA"/>
              </a:solidFill>
            </a:endParaRPr>
          </a:p>
        </p:txBody>
      </p:sp>
      <p:pic>
        <p:nvPicPr>
          <p:cNvPr id="202" name="Google Shape;202;p24"/>
          <p:cNvPicPr preferRelativeResize="0"/>
          <p:nvPr/>
        </p:nvPicPr>
        <p:blipFill>
          <a:blip r:embed="rId3">
            <a:alphaModFix/>
          </a:blip>
          <a:stretch>
            <a:fillRect/>
          </a:stretch>
        </p:blipFill>
        <p:spPr>
          <a:xfrm>
            <a:off x="-31346" y="1916047"/>
            <a:ext cx="4054750" cy="1073303"/>
          </a:xfrm>
          <a:prstGeom prst="rect">
            <a:avLst/>
          </a:prstGeom>
          <a:noFill/>
          <a:ln>
            <a:noFill/>
          </a:ln>
        </p:spPr>
      </p:pic>
      <p:sp>
        <p:nvSpPr>
          <p:cNvPr id="203" name="Google Shape;203;p24"/>
          <p:cNvSpPr txBox="1">
            <a:spLocks noGrp="1"/>
          </p:cNvSpPr>
          <p:nvPr>
            <p:ph type="body" idx="1"/>
          </p:nvPr>
        </p:nvSpPr>
        <p:spPr>
          <a:xfrm>
            <a:off x="-31346" y="1617447"/>
            <a:ext cx="3674400" cy="3381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solidFill>
                  <a:srgbClr val="24B6CA"/>
                </a:solidFill>
              </a:rPr>
              <a:t>                   Least popular (user_count &lt; 2): </a:t>
            </a:r>
            <a:endParaRPr sz="1200" b="1">
              <a:solidFill>
                <a:srgbClr val="24B6CA"/>
              </a:solidFill>
            </a:endParaRPr>
          </a:p>
        </p:txBody>
      </p:sp>
      <p:pic>
        <p:nvPicPr>
          <p:cNvPr id="204" name="Google Shape;204;p24"/>
          <p:cNvPicPr preferRelativeResize="0"/>
          <p:nvPr/>
        </p:nvPicPr>
        <p:blipFill>
          <a:blip r:embed="rId4">
            <a:alphaModFix/>
          </a:blip>
          <a:stretch>
            <a:fillRect/>
          </a:stretch>
        </p:blipFill>
        <p:spPr>
          <a:xfrm>
            <a:off x="4672354" y="1955537"/>
            <a:ext cx="3949474" cy="1003975"/>
          </a:xfrm>
          <a:prstGeom prst="rect">
            <a:avLst/>
          </a:prstGeom>
          <a:noFill/>
          <a:ln>
            <a:noFill/>
          </a:ln>
        </p:spPr>
      </p:pic>
      <p:pic>
        <p:nvPicPr>
          <p:cNvPr id="205" name="Google Shape;205;p24"/>
          <p:cNvPicPr preferRelativeResize="0"/>
          <p:nvPr/>
        </p:nvPicPr>
        <p:blipFill>
          <a:blip r:embed="rId5">
            <a:alphaModFix/>
          </a:blip>
          <a:stretch>
            <a:fillRect/>
          </a:stretch>
        </p:blipFill>
        <p:spPr>
          <a:xfrm>
            <a:off x="361962" y="3561750"/>
            <a:ext cx="3949475" cy="927814"/>
          </a:xfrm>
          <a:prstGeom prst="rect">
            <a:avLst/>
          </a:prstGeom>
          <a:noFill/>
          <a:ln>
            <a:noFill/>
          </a:ln>
        </p:spPr>
      </p:pic>
      <p:sp>
        <p:nvSpPr>
          <p:cNvPr id="206" name="Google Shape;206;p24"/>
          <p:cNvSpPr txBox="1">
            <a:spLocks noGrp="1"/>
          </p:cNvSpPr>
          <p:nvPr>
            <p:ph type="body" idx="1"/>
          </p:nvPr>
        </p:nvSpPr>
        <p:spPr>
          <a:xfrm>
            <a:off x="389550" y="3251554"/>
            <a:ext cx="3894300" cy="3864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1600"/>
              </a:spcAft>
              <a:buNone/>
            </a:pPr>
            <a:r>
              <a:rPr lang="en" sz="1200" b="1">
                <a:solidFill>
                  <a:srgbClr val="24B6CA"/>
                </a:solidFill>
              </a:rPr>
              <a:t>Popular (user_count &gt; 2000 &amp; user_count &lt; 5000)</a:t>
            </a:r>
            <a:endParaRPr sz="1200" b="1">
              <a:solidFill>
                <a:srgbClr val="24B6CA"/>
              </a:solidFill>
            </a:endParaRPr>
          </a:p>
        </p:txBody>
      </p:sp>
      <p:pic>
        <p:nvPicPr>
          <p:cNvPr id="207" name="Google Shape;207;p24"/>
          <p:cNvPicPr preferRelativeResize="0"/>
          <p:nvPr/>
        </p:nvPicPr>
        <p:blipFill>
          <a:blip r:embed="rId6">
            <a:alphaModFix/>
          </a:blip>
          <a:stretch>
            <a:fillRect/>
          </a:stretch>
        </p:blipFill>
        <p:spPr>
          <a:xfrm>
            <a:off x="4874355" y="3561750"/>
            <a:ext cx="2938495" cy="46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a:spLocks noGrp="1"/>
          </p:cNvSpPr>
          <p:nvPr>
            <p:ph type="title"/>
          </p:nvPr>
        </p:nvSpPr>
        <p:spPr>
          <a:xfrm>
            <a:off x="5770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Diversity</a:t>
            </a:r>
            <a:endParaRPr sz="2400">
              <a:solidFill>
                <a:srgbClr val="434343"/>
              </a:solidFill>
            </a:endParaRPr>
          </a:p>
        </p:txBody>
      </p:sp>
      <p:sp>
        <p:nvSpPr>
          <p:cNvPr id="213" name="Google Shape;213;p25"/>
          <p:cNvSpPr txBox="1">
            <a:spLocks noGrp="1"/>
          </p:cNvSpPr>
          <p:nvPr>
            <p:ph type="body" idx="1"/>
          </p:nvPr>
        </p:nvSpPr>
        <p:spPr>
          <a:xfrm>
            <a:off x="729450" y="1621675"/>
            <a:ext cx="7688700" cy="2630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A user’s </a:t>
            </a:r>
            <a:r>
              <a:rPr lang="en" b="1" dirty="0">
                <a:solidFill>
                  <a:srgbClr val="24B6CA"/>
                </a:solidFill>
              </a:rPr>
              <a:t>diversity</a:t>
            </a:r>
            <a:r>
              <a:rPr lang="en" dirty="0"/>
              <a:t> will be assess</a:t>
            </a:r>
            <a:r>
              <a:rPr lang="en-US" dirty="0"/>
              <a:t>ed</a:t>
            </a:r>
            <a:r>
              <a:rPr lang="en" dirty="0"/>
              <a:t> from </a:t>
            </a:r>
            <a:r>
              <a:rPr lang="en" b="1" dirty="0">
                <a:solidFill>
                  <a:srgbClr val="24B6CA"/>
                </a:solidFill>
              </a:rPr>
              <a:t>two</a:t>
            </a:r>
            <a:r>
              <a:rPr lang="en" dirty="0"/>
              <a:t> perspectives:</a:t>
            </a:r>
            <a:endParaRPr dirty="0"/>
          </a:p>
          <a:p>
            <a:pPr marL="457200" lvl="0" indent="-311150" algn="l" rtl="0">
              <a:lnSpc>
                <a:spcPct val="115000"/>
              </a:lnSpc>
              <a:spcBef>
                <a:spcPts val="0"/>
              </a:spcBef>
              <a:spcAft>
                <a:spcPts val="0"/>
              </a:spcAft>
              <a:buSzPts val="1300"/>
              <a:buChar char="●"/>
            </a:pPr>
            <a:r>
              <a:rPr lang="en" dirty="0"/>
              <a:t>In the user network, the</a:t>
            </a:r>
            <a:r>
              <a:rPr lang="en" dirty="0">
                <a:solidFill>
                  <a:srgbClr val="E06666"/>
                </a:solidFill>
              </a:rPr>
              <a:t> centrality measures </a:t>
            </a:r>
            <a:r>
              <a:rPr lang="en" dirty="0"/>
              <a:t>will be used to assess the node’s connectedness and influence</a:t>
            </a:r>
            <a:endParaRPr dirty="0"/>
          </a:p>
          <a:p>
            <a:pPr marL="457200" lvl="0" indent="-311150" algn="l" rtl="0">
              <a:lnSpc>
                <a:spcPct val="115000"/>
              </a:lnSpc>
              <a:spcBef>
                <a:spcPts val="0"/>
              </a:spcBef>
              <a:spcAft>
                <a:spcPts val="0"/>
              </a:spcAft>
              <a:buSzPts val="1300"/>
              <a:buChar char="●"/>
            </a:pPr>
            <a:r>
              <a:rPr lang="en" dirty="0"/>
              <a:t>In the user-subreddit affiliation network, the </a:t>
            </a:r>
            <a:r>
              <a:rPr lang="en" dirty="0">
                <a:solidFill>
                  <a:srgbClr val="E06666"/>
                </a:solidFill>
              </a:rPr>
              <a:t>number of different subreddits </a:t>
            </a:r>
            <a:r>
              <a:rPr lang="en" dirty="0"/>
              <a:t>will be used to assess if a user explores to more subreddits over time</a:t>
            </a:r>
            <a:endParaRPr dirty="0"/>
          </a:p>
          <a:p>
            <a:pPr marL="0" lvl="0" indent="0" algn="l" rtl="0">
              <a:lnSpc>
                <a:spcPct val="115000"/>
              </a:lnSpc>
              <a:spcBef>
                <a:spcPts val="0"/>
              </a:spcBef>
              <a:spcAft>
                <a:spcPts val="0"/>
              </a:spcAft>
              <a:buNone/>
            </a:pPr>
            <a:endParaRPr dirty="0"/>
          </a:p>
          <a:p>
            <a:pPr marL="457200" lvl="0" indent="-311150" algn="l" rtl="0">
              <a:lnSpc>
                <a:spcPct val="100000"/>
              </a:lnSpc>
              <a:spcBef>
                <a:spcPts val="0"/>
              </a:spcBef>
              <a:spcAft>
                <a:spcPts val="0"/>
              </a:spcAft>
              <a:buSzPts val="1300"/>
              <a:buChar char="➔"/>
            </a:pPr>
            <a:r>
              <a:rPr lang="en" dirty="0"/>
              <a:t>Using the criterias above, users are </a:t>
            </a:r>
            <a:r>
              <a:rPr lang="en" dirty="0">
                <a:solidFill>
                  <a:srgbClr val="E06666"/>
                </a:solidFill>
              </a:rPr>
              <a:t>classified into generalists and specialists</a:t>
            </a:r>
            <a:endParaRPr dirty="0">
              <a:solidFill>
                <a:srgbClr val="E06666"/>
              </a:solidFill>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Further analysis:</a:t>
            </a:r>
            <a:endParaRPr dirty="0"/>
          </a:p>
          <a:p>
            <a:pPr marL="457200" lvl="0" indent="-311150" algn="l" rtl="0">
              <a:lnSpc>
                <a:spcPct val="115000"/>
              </a:lnSpc>
              <a:spcBef>
                <a:spcPts val="0"/>
              </a:spcBef>
              <a:spcAft>
                <a:spcPts val="0"/>
              </a:spcAft>
              <a:buSzPts val="1300"/>
              <a:buChar char="●"/>
            </a:pPr>
            <a:r>
              <a:rPr lang="en" dirty="0"/>
              <a:t>If users tend to remain in the same clusters: using the user network to compute </a:t>
            </a:r>
            <a:r>
              <a:rPr lang="en" dirty="0">
                <a:solidFill>
                  <a:srgbClr val="E06666"/>
                </a:solidFill>
              </a:rPr>
              <a:t>jaccard distance </a:t>
            </a:r>
            <a:r>
              <a:rPr lang="en" dirty="0"/>
              <a:t>and plot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26"/>
          <p:cNvPicPr preferRelativeResize="0"/>
          <p:nvPr/>
        </p:nvPicPr>
        <p:blipFill>
          <a:blip r:embed="rId3">
            <a:alphaModFix/>
          </a:blip>
          <a:stretch>
            <a:fillRect/>
          </a:stretch>
        </p:blipFill>
        <p:spPr>
          <a:xfrm>
            <a:off x="743900" y="1906625"/>
            <a:ext cx="3579236" cy="2984850"/>
          </a:xfrm>
          <a:prstGeom prst="rect">
            <a:avLst/>
          </a:prstGeom>
          <a:noFill/>
          <a:ln>
            <a:noFill/>
          </a:ln>
        </p:spPr>
      </p:pic>
      <p:pic>
        <p:nvPicPr>
          <p:cNvPr id="219" name="Google Shape;219;p26"/>
          <p:cNvPicPr preferRelativeResize="0"/>
          <p:nvPr/>
        </p:nvPicPr>
        <p:blipFill>
          <a:blip r:embed="rId4">
            <a:alphaModFix/>
          </a:blip>
          <a:stretch>
            <a:fillRect/>
          </a:stretch>
        </p:blipFill>
        <p:spPr>
          <a:xfrm>
            <a:off x="4955711" y="1906625"/>
            <a:ext cx="3539000" cy="2984850"/>
          </a:xfrm>
          <a:prstGeom prst="rect">
            <a:avLst/>
          </a:prstGeom>
          <a:noFill/>
          <a:ln>
            <a:noFill/>
          </a:ln>
        </p:spPr>
      </p:pic>
      <p:pic>
        <p:nvPicPr>
          <p:cNvPr id="220" name="Google Shape;220;p26"/>
          <p:cNvPicPr preferRelativeResize="0"/>
          <p:nvPr/>
        </p:nvPicPr>
        <p:blipFill>
          <a:blip r:embed="rId5">
            <a:alphaModFix/>
          </a:blip>
          <a:stretch>
            <a:fillRect/>
          </a:stretch>
        </p:blipFill>
        <p:spPr>
          <a:xfrm>
            <a:off x="2827000" y="2117225"/>
            <a:ext cx="1176375" cy="1013850"/>
          </a:xfrm>
          <a:prstGeom prst="rect">
            <a:avLst/>
          </a:prstGeom>
          <a:noFill/>
          <a:ln>
            <a:noFill/>
          </a:ln>
        </p:spPr>
      </p:pic>
      <p:sp>
        <p:nvSpPr>
          <p:cNvPr id="221" name="Google Shape;221;p26"/>
          <p:cNvSpPr txBox="1">
            <a:spLocks noGrp="1"/>
          </p:cNvSpPr>
          <p:nvPr>
            <p:ph type="title"/>
          </p:nvPr>
        </p:nvSpPr>
        <p:spPr>
          <a:xfrm>
            <a:off x="6532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Centrality - User Network in 2016</a:t>
            </a:r>
            <a:endParaRPr sz="2400">
              <a:solidFill>
                <a:srgbClr val="434343"/>
              </a:solidFill>
            </a:endParaRPr>
          </a:p>
        </p:txBody>
      </p:sp>
      <p:sp>
        <p:nvSpPr>
          <p:cNvPr id="222" name="Google Shape;222;p26"/>
          <p:cNvSpPr txBox="1"/>
          <p:nvPr/>
        </p:nvSpPr>
        <p:spPr>
          <a:xfrm>
            <a:off x="1025050" y="1183774"/>
            <a:ext cx="3057000" cy="8829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None/>
            </a:pPr>
            <a:r>
              <a:rPr lang="en" sz="1000" b="1">
                <a:solidFill>
                  <a:srgbClr val="24B6CA"/>
                </a:solidFill>
                <a:latin typeface="Lato"/>
                <a:ea typeface="Lato"/>
                <a:cs typeface="Lato"/>
                <a:sym typeface="Lato"/>
              </a:rPr>
              <a:t>Below is a distribution of user groups vs their </a:t>
            </a:r>
            <a:r>
              <a:rPr lang="en" sz="1000" b="1">
                <a:solidFill>
                  <a:srgbClr val="E06666"/>
                </a:solidFill>
                <a:latin typeface="Lato"/>
                <a:ea typeface="Lato"/>
                <a:cs typeface="Lato"/>
                <a:sym typeface="Lato"/>
              </a:rPr>
              <a:t>degree</a:t>
            </a:r>
            <a:r>
              <a:rPr lang="en" sz="1000" b="1">
                <a:solidFill>
                  <a:srgbClr val="24B6CA"/>
                </a:solidFill>
                <a:latin typeface="Lato"/>
                <a:ea typeface="Lato"/>
                <a:cs typeface="Lato"/>
                <a:sym typeface="Lato"/>
              </a:rPr>
              <a:t> centrality measures</a:t>
            </a:r>
            <a:endParaRPr sz="1000"/>
          </a:p>
        </p:txBody>
      </p:sp>
      <p:sp>
        <p:nvSpPr>
          <p:cNvPr id="223" name="Google Shape;223;p26"/>
          <p:cNvSpPr txBox="1"/>
          <p:nvPr/>
        </p:nvSpPr>
        <p:spPr>
          <a:xfrm>
            <a:off x="5181600" y="1185281"/>
            <a:ext cx="2667000" cy="8829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None/>
            </a:pPr>
            <a:r>
              <a:rPr lang="en" sz="1000" b="1">
                <a:solidFill>
                  <a:srgbClr val="24B6CA"/>
                </a:solidFill>
                <a:latin typeface="Lato"/>
                <a:ea typeface="Lato"/>
                <a:cs typeface="Lato"/>
                <a:sym typeface="Lato"/>
              </a:rPr>
              <a:t>Below is a distribution of user groups vs their </a:t>
            </a:r>
            <a:r>
              <a:rPr lang="en" sz="1000" b="1">
                <a:solidFill>
                  <a:srgbClr val="E06666"/>
                </a:solidFill>
                <a:latin typeface="Lato"/>
                <a:ea typeface="Lato"/>
                <a:cs typeface="Lato"/>
                <a:sym typeface="Lato"/>
              </a:rPr>
              <a:t>closeness</a:t>
            </a:r>
            <a:r>
              <a:rPr lang="en" sz="1000" b="1">
                <a:solidFill>
                  <a:srgbClr val="24B6CA"/>
                </a:solidFill>
                <a:latin typeface="Lato"/>
                <a:ea typeface="Lato"/>
                <a:cs typeface="Lato"/>
                <a:sym typeface="Lato"/>
              </a:rPr>
              <a:t> centrality measures</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27"/>
          <p:cNvPicPr preferRelativeResize="0"/>
          <p:nvPr/>
        </p:nvPicPr>
        <p:blipFill>
          <a:blip r:embed="rId3">
            <a:alphaModFix/>
          </a:blip>
          <a:stretch>
            <a:fillRect/>
          </a:stretch>
        </p:blipFill>
        <p:spPr>
          <a:xfrm>
            <a:off x="762000" y="2006250"/>
            <a:ext cx="3389892" cy="2984850"/>
          </a:xfrm>
          <a:prstGeom prst="rect">
            <a:avLst/>
          </a:prstGeom>
          <a:noFill/>
          <a:ln>
            <a:noFill/>
          </a:ln>
        </p:spPr>
      </p:pic>
      <p:pic>
        <p:nvPicPr>
          <p:cNvPr id="229" name="Google Shape;229;p27"/>
          <p:cNvPicPr preferRelativeResize="0"/>
          <p:nvPr/>
        </p:nvPicPr>
        <p:blipFill>
          <a:blip r:embed="rId4">
            <a:alphaModFix/>
          </a:blip>
          <a:stretch>
            <a:fillRect/>
          </a:stretch>
        </p:blipFill>
        <p:spPr>
          <a:xfrm>
            <a:off x="4990092" y="2006250"/>
            <a:ext cx="3437291" cy="2984850"/>
          </a:xfrm>
          <a:prstGeom prst="rect">
            <a:avLst/>
          </a:prstGeom>
          <a:noFill/>
          <a:ln>
            <a:noFill/>
          </a:ln>
        </p:spPr>
      </p:pic>
      <p:pic>
        <p:nvPicPr>
          <p:cNvPr id="230" name="Google Shape;230;p27"/>
          <p:cNvPicPr preferRelativeResize="0"/>
          <p:nvPr/>
        </p:nvPicPr>
        <p:blipFill>
          <a:blip r:embed="rId5">
            <a:alphaModFix/>
          </a:blip>
          <a:stretch>
            <a:fillRect/>
          </a:stretch>
        </p:blipFill>
        <p:spPr>
          <a:xfrm>
            <a:off x="7010400" y="2057400"/>
            <a:ext cx="1176376" cy="1013850"/>
          </a:xfrm>
          <a:prstGeom prst="rect">
            <a:avLst/>
          </a:prstGeom>
          <a:noFill/>
          <a:ln>
            <a:noFill/>
          </a:ln>
        </p:spPr>
      </p:pic>
      <p:sp>
        <p:nvSpPr>
          <p:cNvPr id="231" name="Google Shape;231;p27"/>
          <p:cNvSpPr txBox="1">
            <a:spLocks noGrp="1"/>
          </p:cNvSpPr>
          <p:nvPr>
            <p:ph type="title"/>
          </p:nvPr>
        </p:nvSpPr>
        <p:spPr>
          <a:xfrm>
            <a:off x="6532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Centrality - User Network in 2016</a:t>
            </a:r>
            <a:endParaRPr sz="2400">
              <a:solidFill>
                <a:srgbClr val="434343"/>
              </a:solidFill>
            </a:endParaRPr>
          </a:p>
        </p:txBody>
      </p:sp>
      <p:sp>
        <p:nvSpPr>
          <p:cNvPr id="232" name="Google Shape;232;p27"/>
          <p:cNvSpPr txBox="1"/>
          <p:nvPr/>
        </p:nvSpPr>
        <p:spPr>
          <a:xfrm>
            <a:off x="948850" y="1183774"/>
            <a:ext cx="3057000" cy="8829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None/>
            </a:pPr>
            <a:r>
              <a:rPr lang="en" sz="1000" b="1">
                <a:solidFill>
                  <a:srgbClr val="24B6CA"/>
                </a:solidFill>
                <a:latin typeface="Lato"/>
                <a:ea typeface="Lato"/>
                <a:cs typeface="Lato"/>
                <a:sym typeface="Lato"/>
              </a:rPr>
              <a:t>Below is a distribution of user groups vs their </a:t>
            </a:r>
            <a:r>
              <a:rPr lang="en" sz="1000" b="1">
                <a:solidFill>
                  <a:srgbClr val="E06666"/>
                </a:solidFill>
                <a:latin typeface="Lato"/>
                <a:ea typeface="Lato"/>
                <a:cs typeface="Lato"/>
                <a:sym typeface="Lato"/>
              </a:rPr>
              <a:t>betweenness </a:t>
            </a:r>
            <a:r>
              <a:rPr lang="en" sz="1000" b="1">
                <a:solidFill>
                  <a:srgbClr val="24B6CA"/>
                </a:solidFill>
                <a:latin typeface="Lato"/>
                <a:ea typeface="Lato"/>
                <a:cs typeface="Lato"/>
                <a:sym typeface="Lato"/>
              </a:rPr>
              <a:t> centrality measures</a:t>
            </a:r>
            <a:endParaRPr sz="1000"/>
          </a:p>
        </p:txBody>
      </p:sp>
      <p:sp>
        <p:nvSpPr>
          <p:cNvPr id="233" name="Google Shape;233;p27"/>
          <p:cNvSpPr txBox="1"/>
          <p:nvPr/>
        </p:nvSpPr>
        <p:spPr>
          <a:xfrm>
            <a:off x="5257800" y="1185281"/>
            <a:ext cx="2667000" cy="8829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0"/>
              </a:spcAft>
              <a:buNone/>
            </a:pPr>
            <a:r>
              <a:rPr lang="en" sz="1000" b="1">
                <a:solidFill>
                  <a:srgbClr val="24B6CA"/>
                </a:solidFill>
                <a:latin typeface="Lato"/>
                <a:ea typeface="Lato"/>
                <a:cs typeface="Lato"/>
                <a:sym typeface="Lato"/>
              </a:rPr>
              <a:t>Below is a distribution of user groups vs their </a:t>
            </a:r>
            <a:r>
              <a:rPr lang="en" sz="1000" b="1">
                <a:solidFill>
                  <a:srgbClr val="E06666"/>
                </a:solidFill>
                <a:latin typeface="Lato"/>
                <a:ea typeface="Lato"/>
                <a:cs typeface="Lato"/>
                <a:sym typeface="Lato"/>
              </a:rPr>
              <a:t>Eigenvector </a:t>
            </a:r>
            <a:r>
              <a:rPr lang="en" sz="1000" b="1">
                <a:solidFill>
                  <a:srgbClr val="24B6CA"/>
                </a:solidFill>
                <a:latin typeface="Lato"/>
                <a:ea typeface="Lato"/>
                <a:cs typeface="Lato"/>
                <a:sym typeface="Lato"/>
              </a:rPr>
              <a:t>centrality measures</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p:nvPr/>
        </p:nvSpPr>
        <p:spPr>
          <a:xfrm>
            <a:off x="415896" y="4112113"/>
            <a:ext cx="4002600" cy="6183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rgbClr val="E06666"/>
              </a:buClr>
              <a:buSzPts val="1200"/>
              <a:buChar char="●"/>
            </a:pPr>
            <a:r>
              <a:rPr lang="en" sz="1200" b="1">
                <a:solidFill>
                  <a:srgbClr val="E06666"/>
                </a:solidFill>
              </a:rPr>
              <a:t>Centrality: Eigenvector</a:t>
            </a:r>
            <a:endParaRPr sz="1200" b="1">
              <a:solidFill>
                <a:srgbClr val="E06666"/>
              </a:solidFill>
            </a:endParaRPr>
          </a:p>
          <a:p>
            <a:pPr marL="457200" lvl="0" indent="0" algn="l" rtl="0">
              <a:spcBef>
                <a:spcPts val="0"/>
              </a:spcBef>
              <a:spcAft>
                <a:spcPts val="0"/>
              </a:spcAft>
              <a:buNone/>
            </a:pPr>
            <a:r>
              <a:rPr lang="en" sz="1200">
                <a:solidFill>
                  <a:srgbClr val="434343"/>
                </a:solidFill>
                <a:highlight>
                  <a:srgbClr val="FFFFFF"/>
                </a:highlight>
              </a:rPr>
              <a:t>The sum of the centrality values of the nodes that it is connected to</a:t>
            </a:r>
            <a:endParaRPr sz="1200">
              <a:solidFill>
                <a:srgbClr val="434343"/>
              </a:solidFill>
            </a:endParaRPr>
          </a:p>
        </p:txBody>
      </p:sp>
      <p:sp>
        <p:nvSpPr>
          <p:cNvPr id="239" name="Google Shape;239;p28"/>
          <p:cNvSpPr txBox="1"/>
          <p:nvPr/>
        </p:nvSpPr>
        <p:spPr>
          <a:xfrm>
            <a:off x="413800" y="2325324"/>
            <a:ext cx="4214400" cy="894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E06666"/>
              </a:buClr>
              <a:buSzPts val="1200"/>
              <a:buChar char="●"/>
            </a:pPr>
            <a:r>
              <a:rPr lang="en" sz="1200" b="1">
                <a:solidFill>
                  <a:srgbClr val="E06666"/>
                </a:solidFill>
              </a:rPr>
              <a:t>Centrality: closeness</a:t>
            </a:r>
            <a:endParaRPr sz="1200" b="1">
              <a:solidFill>
                <a:srgbClr val="E06666"/>
              </a:solidFill>
            </a:endParaRPr>
          </a:p>
          <a:p>
            <a:pPr marL="457200" lvl="0" indent="0" algn="l" rtl="0">
              <a:spcBef>
                <a:spcPts val="0"/>
              </a:spcBef>
              <a:spcAft>
                <a:spcPts val="0"/>
              </a:spcAft>
              <a:buNone/>
            </a:pPr>
            <a:r>
              <a:rPr lang="en" sz="1200">
                <a:solidFill>
                  <a:srgbClr val="434343"/>
                </a:solidFill>
              </a:rPr>
              <a:t>High closeness or reachability implies:</a:t>
            </a:r>
            <a:endParaRPr sz="1200">
              <a:solidFill>
                <a:srgbClr val="434343"/>
              </a:solidFill>
            </a:endParaRPr>
          </a:p>
          <a:p>
            <a:pPr marL="457200" lvl="0" indent="0" algn="l" rtl="0">
              <a:spcBef>
                <a:spcPts val="0"/>
              </a:spcBef>
              <a:spcAft>
                <a:spcPts val="0"/>
              </a:spcAft>
              <a:buNone/>
            </a:pPr>
            <a:r>
              <a:rPr lang="en" sz="1200">
                <a:solidFill>
                  <a:srgbClr val="434343"/>
                </a:solidFill>
              </a:rPr>
              <a:t>connect to active / high degree users, broad interest in multiple subreddits</a:t>
            </a:r>
            <a:endParaRPr sz="1200">
              <a:solidFill>
                <a:srgbClr val="434343"/>
              </a:solidFill>
            </a:endParaRPr>
          </a:p>
        </p:txBody>
      </p:sp>
      <p:sp>
        <p:nvSpPr>
          <p:cNvPr id="240" name="Google Shape;240;p28"/>
          <p:cNvSpPr txBox="1">
            <a:spLocks noGrp="1"/>
          </p:cNvSpPr>
          <p:nvPr>
            <p:ph type="title"/>
          </p:nvPr>
        </p:nvSpPr>
        <p:spPr>
          <a:xfrm>
            <a:off x="577050" y="64197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Overview of intended diversity analysis.</a:t>
            </a:r>
            <a:endParaRPr sz="2400">
              <a:solidFill>
                <a:srgbClr val="434343"/>
              </a:solidFill>
            </a:endParaRPr>
          </a:p>
        </p:txBody>
      </p:sp>
      <p:sp>
        <p:nvSpPr>
          <p:cNvPr id="241" name="Google Shape;241;p28"/>
          <p:cNvSpPr/>
          <p:nvPr/>
        </p:nvSpPr>
        <p:spPr>
          <a:xfrm>
            <a:off x="577050" y="1311425"/>
            <a:ext cx="4002600" cy="3498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Insights</a:t>
            </a:r>
            <a:endParaRPr sz="1200">
              <a:solidFill>
                <a:srgbClr val="FFFFFF"/>
              </a:solidFill>
            </a:endParaRPr>
          </a:p>
        </p:txBody>
      </p:sp>
      <p:sp>
        <p:nvSpPr>
          <p:cNvPr id="242" name="Google Shape;242;p28"/>
          <p:cNvSpPr txBox="1"/>
          <p:nvPr/>
        </p:nvSpPr>
        <p:spPr>
          <a:xfrm>
            <a:off x="413800" y="1654725"/>
            <a:ext cx="4214400" cy="759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E06666"/>
              </a:buClr>
              <a:buSzPts val="1200"/>
              <a:buChar char="●"/>
            </a:pPr>
            <a:r>
              <a:rPr lang="en" sz="1200" b="1">
                <a:solidFill>
                  <a:srgbClr val="E06666"/>
                </a:solidFill>
              </a:rPr>
              <a:t>Centrality: degree </a:t>
            </a:r>
            <a:endParaRPr sz="1200" b="1">
              <a:solidFill>
                <a:srgbClr val="E06666"/>
              </a:solidFill>
            </a:endParaRPr>
          </a:p>
          <a:p>
            <a:pPr marL="457200" lvl="0" indent="0" algn="l" rtl="0">
              <a:spcBef>
                <a:spcPts val="0"/>
              </a:spcBef>
              <a:spcAft>
                <a:spcPts val="0"/>
              </a:spcAft>
              <a:buNone/>
            </a:pPr>
            <a:r>
              <a:rPr lang="en" sz="1200">
                <a:solidFill>
                  <a:srgbClr val="434343"/>
                </a:solidFill>
              </a:rPr>
              <a:t>Low degree centrality implies:</a:t>
            </a:r>
            <a:endParaRPr sz="1200">
              <a:solidFill>
                <a:srgbClr val="434343"/>
              </a:solidFill>
            </a:endParaRPr>
          </a:p>
          <a:p>
            <a:pPr marL="457200" lvl="0" indent="0" algn="l" rtl="0">
              <a:spcBef>
                <a:spcPts val="0"/>
              </a:spcBef>
              <a:spcAft>
                <a:spcPts val="0"/>
              </a:spcAft>
              <a:buNone/>
            </a:pPr>
            <a:r>
              <a:rPr lang="en" sz="1200">
                <a:solidFill>
                  <a:srgbClr val="434343"/>
                </a:solidFill>
              </a:rPr>
              <a:t>outliers, comment on unpopular subreddits</a:t>
            </a:r>
            <a:endParaRPr sz="1200">
              <a:solidFill>
                <a:srgbClr val="434343"/>
              </a:solidFill>
            </a:endParaRPr>
          </a:p>
        </p:txBody>
      </p:sp>
      <p:sp>
        <p:nvSpPr>
          <p:cNvPr id="243" name="Google Shape;243;p28"/>
          <p:cNvSpPr txBox="1"/>
          <p:nvPr/>
        </p:nvSpPr>
        <p:spPr>
          <a:xfrm>
            <a:off x="413800" y="3219624"/>
            <a:ext cx="4214400" cy="894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E06666"/>
              </a:buClr>
              <a:buSzPts val="1200"/>
              <a:buChar char="●"/>
            </a:pPr>
            <a:r>
              <a:rPr lang="en" sz="1200" b="1">
                <a:solidFill>
                  <a:srgbClr val="E06666"/>
                </a:solidFill>
              </a:rPr>
              <a:t>Centrality: betweenness</a:t>
            </a:r>
            <a:endParaRPr sz="1200" b="1">
              <a:solidFill>
                <a:srgbClr val="E06666"/>
              </a:solidFill>
            </a:endParaRPr>
          </a:p>
          <a:p>
            <a:pPr marL="457200" lvl="0" indent="0" algn="l" rtl="0">
              <a:spcBef>
                <a:spcPts val="0"/>
              </a:spcBef>
              <a:spcAft>
                <a:spcPts val="0"/>
              </a:spcAft>
              <a:buNone/>
            </a:pPr>
            <a:r>
              <a:rPr lang="en" sz="1200">
                <a:solidFill>
                  <a:srgbClr val="434343"/>
                </a:solidFill>
              </a:rPr>
              <a:t>High betweenness or brokerage implies:</a:t>
            </a:r>
            <a:endParaRPr sz="1200">
              <a:solidFill>
                <a:srgbClr val="434343"/>
              </a:solidFill>
            </a:endParaRPr>
          </a:p>
          <a:p>
            <a:pPr marL="457200" lvl="0" indent="0" algn="l" rtl="0">
              <a:spcBef>
                <a:spcPts val="0"/>
              </a:spcBef>
              <a:spcAft>
                <a:spcPts val="0"/>
              </a:spcAft>
              <a:buNone/>
            </a:pPr>
            <a:r>
              <a:rPr lang="en" sz="1200">
                <a:solidFill>
                  <a:srgbClr val="434343"/>
                </a:solidFill>
              </a:rPr>
              <a:t>cross-domain knowledge, connect subreddits with low user overlap</a:t>
            </a:r>
            <a:endParaRPr sz="1200">
              <a:solidFill>
                <a:srgbClr val="434343"/>
              </a:solidFill>
            </a:endParaRPr>
          </a:p>
        </p:txBody>
      </p:sp>
      <p:sp>
        <p:nvSpPr>
          <p:cNvPr id="244" name="Google Shape;244;p28"/>
          <p:cNvSpPr txBox="1"/>
          <p:nvPr/>
        </p:nvSpPr>
        <p:spPr>
          <a:xfrm>
            <a:off x="4616900" y="3197726"/>
            <a:ext cx="4002600" cy="6183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rgbClr val="E06666"/>
              </a:buClr>
              <a:buSzPts val="1200"/>
              <a:buChar char="●"/>
            </a:pPr>
            <a:r>
              <a:rPr lang="en" sz="1200" b="1">
                <a:solidFill>
                  <a:srgbClr val="E06666"/>
                </a:solidFill>
              </a:rPr>
              <a:t>Strong Triadic Closure </a:t>
            </a:r>
            <a:br>
              <a:rPr lang="en" sz="1200" b="1"/>
            </a:br>
            <a:r>
              <a:rPr lang="en" sz="1200">
                <a:solidFill>
                  <a:srgbClr val="434343"/>
                </a:solidFill>
              </a:rPr>
              <a:t>Define strong as larger than the mean weight</a:t>
            </a:r>
            <a:endParaRPr sz="1200">
              <a:solidFill>
                <a:srgbClr val="434343"/>
              </a:solidFill>
            </a:endParaRPr>
          </a:p>
        </p:txBody>
      </p:sp>
      <p:sp>
        <p:nvSpPr>
          <p:cNvPr id="245" name="Google Shape;245;p28"/>
          <p:cNvSpPr/>
          <p:nvPr/>
        </p:nvSpPr>
        <p:spPr>
          <a:xfrm>
            <a:off x="4779450" y="1325125"/>
            <a:ext cx="4002600" cy="3498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Highlights:</a:t>
            </a:r>
            <a:endParaRPr sz="1200">
              <a:solidFill>
                <a:srgbClr val="FFFFFF"/>
              </a:solidFill>
            </a:endParaRPr>
          </a:p>
        </p:txBody>
      </p:sp>
      <p:sp>
        <p:nvSpPr>
          <p:cNvPr id="246" name="Google Shape;246;p28"/>
          <p:cNvSpPr txBox="1"/>
          <p:nvPr/>
        </p:nvSpPr>
        <p:spPr>
          <a:xfrm>
            <a:off x="5026846" y="1714325"/>
            <a:ext cx="3639900" cy="3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4343"/>
              </a:solidFill>
            </a:endParaRPr>
          </a:p>
        </p:txBody>
      </p:sp>
      <p:pic>
        <p:nvPicPr>
          <p:cNvPr id="247" name="Google Shape;247;p28"/>
          <p:cNvPicPr preferRelativeResize="0"/>
          <p:nvPr/>
        </p:nvPicPr>
        <p:blipFill>
          <a:blip r:embed="rId3">
            <a:alphaModFix/>
          </a:blip>
          <a:stretch>
            <a:fillRect/>
          </a:stretch>
        </p:blipFill>
        <p:spPr>
          <a:xfrm>
            <a:off x="5159000" y="2127125"/>
            <a:ext cx="3000375" cy="1133475"/>
          </a:xfrm>
          <a:prstGeom prst="rect">
            <a:avLst/>
          </a:prstGeom>
          <a:noFill/>
          <a:ln>
            <a:noFill/>
          </a:ln>
        </p:spPr>
      </p:pic>
      <p:sp>
        <p:nvSpPr>
          <p:cNvPr id="248" name="Google Shape;248;p28"/>
          <p:cNvSpPr txBox="1"/>
          <p:nvPr/>
        </p:nvSpPr>
        <p:spPr>
          <a:xfrm>
            <a:off x="4616900" y="1670300"/>
            <a:ext cx="4002600" cy="4209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rgbClr val="E06666"/>
              </a:buClr>
              <a:buSzPts val="1200"/>
              <a:buChar char="●"/>
            </a:pPr>
            <a:r>
              <a:rPr lang="en" sz="1200" b="1">
                <a:solidFill>
                  <a:srgbClr val="E06666"/>
                </a:solidFill>
              </a:rPr>
              <a:t>Correlations</a:t>
            </a:r>
            <a:r>
              <a:rPr lang="en" sz="1200">
                <a:solidFill>
                  <a:srgbClr val="434343"/>
                </a:solidFill>
              </a:rPr>
              <a:t> in centrality measures observed.</a:t>
            </a:r>
            <a:endParaRPr sz="1200">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9"/>
          <p:cNvSpPr txBox="1">
            <a:spLocks noGrp="1"/>
          </p:cNvSpPr>
          <p:nvPr>
            <p:ph type="title"/>
          </p:nvPr>
        </p:nvSpPr>
        <p:spPr>
          <a:xfrm>
            <a:off x="6532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User-Subreddits Affiliation Network</a:t>
            </a:r>
            <a:endParaRPr sz="2400">
              <a:solidFill>
                <a:srgbClr val="434343"/>
              </a:solidFill>
            </a:endParaRPr>
          </a:p>
        </p:txBody>
      </p:sp>
      <p:pic>
        <p:nvPicPr>
          <p:cNvPr id="254" name="Google Shape;254;p29"/>
          <p:cNvPicPr preferRelativeResize="0"/>
          <p:nvPr/>
        </p:nvPicPr>
        <p:blipFill>
          <a:blip r:embed="rId3">
            <a:alphaModFix/>
          </a:blip>
          <a:stretch>
            <a:fillRect/>
          </a:stretch>
        </p:blipFill>
        <p:spPr>
          <a:xfrm>
            <a:off x="4781575" y="1594375"/>
            <a:ext cx="3352388" cy="2984850"/>
          </a:xfrm>
          <a:prstGeom prst="rect">
            <a:avLst/>
          </a:prstGeom>
          <a:noFill/>
          <a:ln>
            <a:noFill/>
          </a:ln>
        </p:spPr>
      </p:pic>
      <p:sp>
        <p:nvSpPr>
          <p:cNvPr id="255" name="Google Shape;255;p29"/>
          <p:cNvSpPr txBox="1">
            <a:spLocks noGrp="1"/>
          </p:cNvSpPr>
          <p:nvPr>
            <p:ph type="body" idx="1"/>
          </p:nvPr>
        </p:nvSpPr>
        <p:spPr>
          <a:xfrm>
            <a:off x="729450" y="1594375"/>
            <a:ext cx="3842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In order to show an overview of the user network, the dataset is </a:t>
            </a:r>
            <a:r>
              <a:rPr lang="en" b="1">
                <a:solidFill>
                  <a:srgbClr val="24B6CA"/>
                </a:solidFill>
              </a:rPr>
              <a:t>subset to the year of  2016</a:t>
            </a:r>
            <a:endParaRPr b="1">
              <a:solidFill>
                <a:srgbClr val="24B6CA"/>
              </a:solidFill>
            </a:endParaRPr>
          </a:p>
          <a:p>
            <a:pPr marL="457200" lvl="0" indent="0" algn="l" rtl="0">
              <a:lnSpc>
                <a:spcPct val="100000"/>
              </a:lnSpc>
              <a:spcBef>
                <a:spcPts val="1600"/>
              </a:spcBef>
              <a:spcAft>
                <a:spcPts val="0"/>
              </a:spcAft>
              <a:buNone/>
            </a:pPr>
            <a:endParaRPr b="1">
              <a:solidFill>
                <a:srgbClr val="24B6CA"/>
              </a:solidFill>
            </a:endParaRPr>
          </a:p>
          <a:p>
            <a:pPr marL="457200" lvl="0" indent="-311150" algn="l" rtl="0">
              <a:spcBef>
                <a:spcPts val="1600"/>
              </a:spcBef>
              <a:spcAft>
                <a:spcPts val="0"/>
              </a:spcAft>
              <a:buSzPts val="1300"/>
              <a:buChar char="●"/>
            </a:pPr>
            <a:r>
              <a:rPr lang="en" b="1">
                <a:solidFill>
                  <a:srgbClr val="24B6CA"/>
                </a:solidFill>
              </a:rPr>
              <a:t>Correlation</a:t>
            </a:r>
            <a:r>
              <a:rPr lang="en"/>
              <a:t>: if  users tend to branch out to new subreddits over time</a:t>
            </a:r>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0"/>
          <p:cNvSpPr txBox="1">
            <a:spLocks noGrp="1"/>
          </p:cNvSpPr>
          <p:nvPr>
            <p:ph type="title"/>
          </p:nvPr>
        </p:nvSpPr>
        <p:spPr>
          <a:xfrm>
            <a:off x="6532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Prediction - Regression Models</a:t>
            </a:r>
            <a:endParaRPr sz="2400">
              <a:solidFill>
                <a:srgbClr val="434343"/>
              </a:solidFill>
            </a:endParaRPr>
          </a:p>
        </p:txBody>
      </p:sp>
      <p:sp>
        <p:nvSpPr>
          <p:cNvPr id="261" name="Google Shape;261;p30"/>
          <p:cNvSpPr txBox="1">
            <a:spLocks noGrp="1"/>
          </p:cNvSpPr>
          <p:nvPr>
            <p:ph type="body" idx="1"/>
          </p:nvPr>
        </p:nvSpPr>
        <p:spPr>
          <a:xfrm>
            <a:off x="577050" y="1545475"/>
            <a:ext cx="7688700" cy="2777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434343"/>
              </a:buClr>
              <a:buSzPts val="1600"/>
              <a:buFont typeface="Arial"/>
              <a:buChar char="●"/>
            </a:pPr>
            <a:r>
              <a:rPr lang="en" sz="1600">
                <a:solidFill>
                  <a:srgbClr val="434343"/>
                </a:solidFill>
                <a:latin typeface="Arial"/>
                <a:ea typeface="Arial"/>
                <a:cs typeface="Arial"/>
                <a:sym typeface="Arial"/>
              </a:rPr>
              <a:t>Whether being in the core of the network helps users to branch out their interest or not: </a:t>
            </a:r>
            <a:endParaRPr sz="1600">
              <a:solidFill>
                <a:srgbClr val="434343"/>
              </a:solidFill>
              <a:latin typeface="Arial"/>
              <a:ea typeface="Arial"/>
              <a:cs typeface="Arial"/>
              <a:sym typeface="Arial"/>
            </a:endParaRPr>
          </a:p>
          <a:p>
            <a:pPr marL="457200" lvl="0" indent="0" algn="l" rtl="0">
              <a:spcBef>
                <a:spcPts val="0"/>
              </a:spcBef>
              <a:spcAft>
                <a:spcPts val="0"/>
              </a:spcAft>
              <a:buNone/>
            </a:pPr>
            <a:r>
              <a:rPr lang="en" sz="1600" b="1">
                <a:solidFill>
                  <a:srgbClr val="24B6CA"/>
                </a:solidFill>
                <a:latin typeface="Arial"/>
                <a:ea typeface="Arial"/>
                <a:cs typeface="Arial"/>
                <a:sym typeface="Arial"/>
              </a:rPr>
              <a:t>Number of subreddits</a:t>
            </a:r>
            <a:r>
              <a:rPr lang="en" sz="1600">
                <a:solidFill>
                  <a:srgbClr val="434343"/>
                </a:solidFill>
                <a:latin typeface="Arial"/>
                <a:ea typeface="Arial"/>
                <a:cs typeface="Arial"/>
                <a:sym typeface="Arial"/>
              </a:rPr>
              <a:t> ~ coreness + account age of the user + activeness + Jaccard coordinate 1 + coordinate 2</a:t>
            </a:r>
            <a:endParaRPr sz="1600">
              <a:solidFill>
                <a:srgbClr val="434343"/>
              </a:solidFill>
              <a:latin typeface="Arial"/>
              <a:ea typeface="Arial"/>
              <a:cs typeface="Arial"/>
              <a:sym typeface="Arial"/>
            </a:endParaRPr>
          </a:p>
          <a:p>
            <a:pPr marL="457200" lvl="0" indent="0" algn="l" rtl="0">
              <a:spcBef>
                <a:spcPts val="0"/>
              </a:spcBef>
              <a:spcAft>
                <a:spcPts val="0"/>
              </a:spcAft>
              <a:buNone/>
            </a:pPr>
            <a:endParaRPr sz="1600">
              <a:solidFill>
                <a:srgbClr val="434343"/>
              </a:solidFill>
              <a:latin typeface="Arial"/>
              <a:ea typeface="Arial"/>
              <a:cs typeface="Arial"/>
              <a:sym typeface="Arial"/>
            </a:endParaRPr>
          </a:p>
          <a:p>
            <a:pPr marL="457200" lvl="0" indent="-330200" algn="l" rtl="0">
              <a:spcBef>
                <a:spcPts val="0"/>
              </a:spcBef>
              <a:spcAft>
                <a:spcPts val="0"/>
              </a:spcAft>
              <a:buClr>
                <a:srgbClr val="434343"/>
              </a:buClr>
              <a:buSzPts val="1600"/>
              <a:buFont typeface="Arial"/>
              <a:buChar char="●"/>
            </a:pPr>
            <a:r>
              <a:rPr lang="en" sz="1600">
                <a:solidFill>
                  <a:srgbClr val="434343"/>
                </a:solidFill>
                <a:latin typeface="Arial"/>
                <a:ea typeface="Arial"/>
                <a:cs typeface="Arial"/>
                <a:sym typeface="Arial"/>
              </a:rPr>
              <a:t>Whether users have higher centrality measures are more active:</a:t>
            </a:r>
            <a:endParaRPr sz="1600">
              <a:solidFill>
                <a:srgbClr val="434343"/>
              </a:solidFill>
              <a:latin typeface="Arial"/>
              <a:ea typeface="Arial"/>
              <a:cs typeface="Arial"/>
              <a:sym typeface="Arial"/>
            </a:endParaRPr>
          </a:p>
          <a:p>
            <a:pPr marL="457200" lvl="0" indent="0" algn="l" rtl="0">
              <a:spcBef>
                <a:spcPts val="0"/>
              </a:spcBef>
              <a:spcAft>
                <a:spcPts val="0"/>
              </a:spcAft>
              <a:buClr>
                <a:srgbClr val="000000"/>
              </a:buClr>
              <a:buSzPts val="1100"/>
              <a:buFont typeface="Arial"/>
              <a:buNone/>
            </a:pPr>
            <a:r>
              <a:rPr lang="en" sz="1600" b="1">
                <a:solidFill>
                  <a:srgbClr val="24B6CA"/>
                </a:solidFill>
                <a:latin typeface="Arial"/>
                <a:ea typeface="Arial"/>
                <a:cs typeface="Arial"/>
                <a:sym typeface="Arial"/>
              </a:rPr>
              <a:t>Activeness</a:t>
            </a:r>
            <a:r>
              <a:rPr lang="en" sz="1600">
                <a:solidFill>
                  <a:srgbClr val="434343"/>
                </a:solidFill>
                <a:latin typeface="Arial"/>
                <a:ea typeface="Arial"/>
                <a:cs typeface="Arial"/>
                <a:sym typeface="Arial"/>
              </a:rPr>
              <a:t> ~ centrality measures + account age of the user </a:t>
            </a:r>
            <a:endParaRPr sz="1600">
              <a:solidFill>
                <a:srgbClr val="434343"/>
              </a:solidFill>
              <a:latin typeface="Arial"/>
              <a:ea typeface="Arial"/>
              <a:cs typeface="Arial"/>
              <a:sym typeface="Arial"/>
            </a:endParaRPr>
          </a:p>
          <a:p>
            <a:pPr marL="457200" lvl="0" indent="0" algn="l" rtl="0">
              <a:spcBef>
                <a:spcPts val="0"/>
              </a:spcBef>
              <a:spcAft>
                <a:spcPts val="0"/>
              </a:spcAft>
              <a:buNone/>
            </a:pPr>
            <a:endParaRPr sz="1600">
              <a:solidFill>
                <a:srgbClr val="434343"/>
              </a:solidFill>
              <a:latin typeface="Arial"/>
              <a:ea typeface="Arial"/>
              <a:cs typeface="Arial"/>
              <a:sym typeface="Arial"/>
            </a:endParaRPr>
          </a:p>
          <a:p>
            <a:pPr marL="457200" lvl="0" indent="-330200" algn="l" rtl="0">
              <a:spcBef>
                <a:spcPts val="0"/>
              </a:spcBef>
              <a:spcAft>
                <a:spcPts val="0"/>
              </a:spcAft>
              <a:buClr>
                <a:srgbClr val="434343"/>
              </a:buClr>
              <a:buSzPts val="1600"/>
              <a:buFont typeface="Arial"/>
              <a:buChar char="●"/>
            </a:pPr>
            <a:r>
              <a:rPr lang="en" sz="1600">
                <a:solidFill>
                  <a:srgbClr val="434343"/>
                </a:solidFill>
                <a:latin typeface="Arial"/>
                <a:ea typeface="Arial"/>
                <a:cs typeface="Arial"/>
                <a:sym typeface="Arial"/>
              </a:rPr>
              <a:t>To predict the popularity level of a given topic </a:t>
            </a:r>
            <a:endParaRPr sz="1600">
              <a:solidFill>
                <a:srgbClr val="434343"/>
              </a:solidFill>
              <a:latin typeface="Arial"/>
              <a:ea typeface="Arial"/>
              <a:cs typeface="Arial"/>
              <a:sym typeface="Arial"/>
            </a:endParaRPr>
          </a:p>
          <a:p>
            <a:pPr marL="457200" lvl="0" indent="0" algn="l" rtl="0">
              <a:spcBef>
                <a:spcPts val="0"/>
              </a:spcBef>
              <a:spcAft>
                <a:spcPts val="0"/>
              </a:spcAft>
              <a:buNone/>
            </a:pPr>
            <a:r>
              <a:rPr lang="en" sz="1600" b="1">
                <a:solidFill>
                  <a:srgbClr val="24B6CA"/>
                </a:solidFill>
                <a:latin typeface="Arial"/>
                <a:ea typeface="Arial"/>
                <a:cs typeface="Arial"/>
                <a:sym typeface="Arial"/>
              </a:rPr>
              <a:t>Popularity Level</a:t>
            </a:r>
            <a:r>
              <a:rPr lang="en" sz="1600">
                <a:solidFill>
                  <a:srgbClr val="434343"/>
                </a:solidFill>
                <a:latin typeface="Arial"/>
                <a:ea typeface="Arial"/>
                <a:cs typeface="Arial"/>
                <a:sym typeface="Arial"/>
              </a:rPr>
              <a:t> ~ user_count + age of topic + variance of user_count + activeness + centrality measures</a:t>
            </a:r>
            <a:endParaRPr sz="1600">
              <a:solidFill>
                <a:srgbClr val="434343"/>
              </a:solidFill>
              <a:latin typeface="Arial"/>
              <a:ea typeface="Arial"/>
              <a:cs typeface="Arial"/>
              <a:sym typeface="Arial"/>
            </a:endParaRPr>
          </a:p>
          <a:p>
            <a:pPr marL="457200" lvl="0" indent="0" algn="l" rtl="0">
              <a:spcBef>
                <a:spcPts val="0"/>
              </a:spcBef>
              <a:spcAft>
                <a:spcPts val="0"/>
              </a:spcAft>
              <a:buNone/>
            </a:pPr>
            <a:endParaRPr sz="1600">
              <a:solidFill>
                <a:srgbClr val="434343"/>
              </a:solidFill>
              <a:latin typeface="Arial"/>
              <a:ea typeface="Arial"/>
              <a:cs typeface="Arial"/>
              <a:sym typeface="Arial"/>
            </a:endParaRPr>
          </a:p>
          <a:p>
            <a:pPr marL="0" lvl="0" indent="0" algn="l" rtl="0">
              <a:spcBef>
                <a:spcPts val="0"/>
              </a:spcBef>
              <a:spcAft>
                <a:spcPts val="0"/>
              </a:spcAft>
              <a:buNone/>
            </a:pPr>
            <a:endParaRPr sz="1600">
              <a:solidFill>
                <a:srgbClr val="434343"/>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577050" y="632850"/>
            <a:ext cx="78966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Reddit is a social media website built on anonymity.</a:t>
            </a:r>
            <a:endParaRPr sz="2400">
              <a:solidFill>
                <a:srgbClr val="434343"/>
              </a:solidFill>
            </a:endParaRPr>
          </a:p>
        </p:txBody>
      </p:sp>
      <p:sp>
        <p:nvSpPr>
          <p:cNvPr id="94" name="Google Shape;94;p14"/>
          <p:cNvSpPr txBox="1">
            <a:spLocks noGrp="1"/>
          </p:cNvSpPr>
          <p:nvPr>
            <p:ph type="body" idx="1"/>
          </p:nvPr>
        </p:nvSpPr>
        <p:spPr>
          <a:xfrm>
            <a:off x="577050" y="1621525"/>
            <a:ext cx="2642700" cy="280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a:solidFill>
                  <a:srgbClr val="434343"/>
                </a:solidFill>
                <a:latin typeface="Arial"/>
                <a:ea typeface="Arial"/>
                <a:cs typeface="Arial"/>
                <a:sym typeface="Arial"/>
              </a:rPr>
              <a:t>How It All Works</a:t>
            </a:r>
            <a:endParaRPr sz="1200">
              <a:solidFill>
                <a:srgbClr val="434343"/>
              </a:solidFill>
              <a:latin typeface="Arial"/>
              <a:ea typeface="Arial"/>
              <a:cs typeface="Arial"/>
              <a:sym typeface="Arial"/>
            </a:endParaRPr>
          </a:p>
          <a:p>
            <a:pPr marL="457200" lvl="0" indent="-304800" algn="l" rtl="0">
              <a:lnSpc>
                <a:spcPct val="100000"/>
              </a:lnSpc>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Users post to communities, also known as subreddits.</a:t>
            </a:r>
            <a:endParaRPr sz="1200">
              <a:solidFill>
                <a:srgbClr val="434343"/>
              </a:solidFill>
              <a:latin typeface="Arial"/>
              <a:ea typeface="Arial"/>
              <a:cs typeface="Arial"/>
              <a:sym typeface="Arial"/>
            </a:endParaRPr>
          </a:p>
          <a:p>
            <a:pPr marL="457200" lvl="0" indent="0" algn="l" rtl="0">
              <a:lnSpc>
                <a:spcPct val="100000"/>
              </a:lnSpc>
              <a:spcBef>
                <a:spcPts val="0"/>
              </a:spcBef>
              <a:spcAft>
                <a:spcPts val="0"/>
              </a:spcAft>
              <a:buNone/>
            </a:pPr>
            <a:endParaRPr sz="1200">
              <a:solidFill>
                <a:srgbClr val="434343"/>
              </a:solidFill>
              <a:latin typeface="Arial"/>
              <a:ea typeface="Arial"/>
              <a:cs typeface="Arial"/>
              <a:sym typeface="Arial"/>
            </a:endParaRPr>
          </a:p>
          <a:p>
            <a:pPr marL="457200" lvl="0" indent="-304800" algn="l" rtl="0">
              <a:lnSpc>
                <a:spcPct val="100000"/>
              </a:lnSpc>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Other users vote and comment on those posts.</a:t>
            </a:r>
            <a:endParaRPr sz="1200">
              <a:solidFill>
                <a:srgbClr val="434343"/>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434343"/>
              </a:solidFill>
              <a:latin typeface="Arial"/>
              <a:ea typeface="Arial"/>
              <a:cs typeface="Arial"/>
              <a:sym typeface="Arial"/>
            </a:endParaRPr>
          </a:p>
          <a:p>
            <a:pPr marL="457200" lvl="0" indent="-304800" algn="l" rtl="0">
              <a:lnSpc>
                <a:spcPct val="100000"/>
              </a:lnSpc>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Based on those votes, the best posts rise to the top. The anonymity helps enforce a true democracy</a:t>
            </a:r>
            <a:endParaRPr sz="1200">
              <a:solidFill>
                <a:srgbClr val="434343"/>
              </a:solidFill>
              <a:latin typeface="Arial"/>
              <a:ea typeface="Arial"/>
              <a:cs typeface="Arial"/>
              <a:sym typeface="Arial"/>
            </a:endParaRPr>
          </a:p>
          <a:p>
            <a:pPr marL="0" lvl="0" indent="0" algn="l" rtl="0">
              <a:lnSpc>
                <a:spcPct val="100000"/>
              </a:lnSpc>
              <a:spcBef>
                <a:spcPts val="0"/>
              </a:spcBef>
              <a:spcAft>
                <a:spcPts val="0"/>
              </a:spcAft>
              <a:buNone/>
            </a:pPr>
            <a:endParaRPr sz="1200">
              <a:solidFill>
                <a:srgbClr val="434343"/>
              </a:solidFill>
              <a:latin typeface="Arial"/>
              <a:ea typeface="Arial"/>
              <a:cs typeface="Arial"/>
              <a:sym typeface="Arial"/>
            </a:endParaRPr>
          </a:p>
          <a:p>
            <a:pPr marL="457200" lvl="0" indent="-298450" algn="l" rtl="0">
              <a:lnSpc>
                <a:spcPct val="100000"/>
              </a:lnSpc>
              <a:spcBef>
                <a:spcPts val="0"/>
              </a:spcBef>
              <a:spcAft>
                <a:spcPts val="0"/>
              </a:spcAft>
              <a:buClr>
                <a:srgbClr val="434343"/>
              </a:buClr>
              <a:buSzPts val="1100"/>
              <a:buFont typeface="Arial"/>
              <a:buChar char="●"/>
            </a:pPr>
            <a:r>
              <a:rPr lang="en" sz="1200">
                <a:solidFill>
                  <a:srgbClr val="434343"/>
                </a:solidFill>
                <a:latin typeface="Arial"/>
                <a:ea typeface="Arial"/>
                <a:cs typeface="Arial"/>
                <a:sym typeface="Arial"/>
              </a:rPr>
              <a:t>The users that run each subreddit define the rules that enforce in subreddits.</a:t>
            </a:r>
            <a:r>
              <a:rPr lang="en" sz="1100">
                <a:solidFill>
                  <a:srgbClr val="434343"/>
                </a:solidFill>
                <a:latin typeface="Arial"/>
                <a:ea typeface="Arial"/>
                <a:cs typeface="Arial"/>
                <a:sym typeface="Arial"/>
              </a:rPr>
              <a:t> </a:t>
            </a:r>
            <a:endParaRPr>
              <a:solidFill>
                <a:srgbClr val="434343"/>
              </a:solidFill>
            </a:endParaRPr>
          </a:p>
        </p:txBody>
      </p:sp>
      <p:pic>
        <p:nvPicPr>
          <p:cNvPr id="95" name="Google Shape;95;p14"/>
          <p:cNvPicPr preferRelativeResize="0"/>
          <p:nvPr/>
        </p:nvPicPr>
        <p:blipFill>
          <a:blip r:embed="rId3">
            <a:alphaModFix/>
          </a:blip>
          <a:stretch>
            <a:fillRect/>
          </a:stretch>
        </p:blipFill>
        <p:spPr>
          <a:xfrm>
            <a:off x="3315099" y="1621563"/>
            <a:ext cx="5158550" cy="2804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1"/>
          <p:cNvSpPr txBox="1">
            <a:spLocks noGrp="1"/>
          </p:cNvSpPr>
          <p:nvPr>
            <p:ph type="title"/>
          </p:nvPr>
        </p:nvSpPr>
        <p:spPr>
          <a:xfrm>
            <a:off x="610900" y="6180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Recommender System </a:t>
            </a:r>
            <a:endParaRPr sz="2400">
              <a:solidFill>
                <a:srgbClr val="434343"/>
              </a:solidFill>
            </a:endParaRPr>
          </a:p>
        </p:txBody>
      </p:sp>
      <p:sp>
        <p:nvSpPr>
          <p:cNvPr id="267" name="Google Shape;267;p31"/>
          <p:cNvSpPr/>
          <p:nvPr/>
        </p:nvSpPr>
        <p:spPr>
          <a:xfrm>
            <a:off x="554800" y="1488625"/>
            <a:ext cx="3831900" cy="11979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rPr>
              <a:t>We want to ameliorate user inactivity by helping them finding communities they might be interested in.</a:t>
            </a:r>
            <a:endParaRPr sz="1700">
              <a:solidFill>
                <a:srgbClr val="FFFFFF"/>
              </a:solidFill>
            </a:endParaRPr>
          </a:p>
        </p:txBody>
      </p:sp>
      <p:pic>
        <p:nvPicPr>
          <p:cNvPr id="268" name="Google Shape;268;p31"/>
          <p:cNvPicPr preferRelativeResize="0"/>
          <p:nvPr/>
        </p:nvPicPr>
        <p:blipFill>
          <a:blip r:embed="rId3">
            <a:alphaModFix/>
          </a:blip>
          <a:stretch>
            <a:fillRect/>
          </a:stretch>
        </p:blipFill>
        <p:spPr>
          <a:xfrm>
            <a:off x="4711000" y="1258550"/>
            <a:ext cx="4031976" cy="3390549"/>
          </a:xfrm>
          <a:prstGeom prst="rect">
            <a:avLst/>
          </a:prstGeom>
          <a:noFill/>
          <a:ln>
            <a:noFill/>
          </a:ln>
        </p:spPr>
      </p:pic>
      <p:sp>
        <p:nvSpPr>
          <p:cNvPr id="269" name="Google Shape;269;p31"/>
          <p:cNvSpPr/>
          <p:nvPr/>
        </p:nvSpPr>
        <p:spPr>
          <a:xfrm>
            <a:off x="554800" y="3221025"/>
            <a:ext cx="3831900" cy="11112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FFFFFF"/>
                </a:solidFill>
              </a:rPr>
              <a:t>Build a system to recommend communities to inactive users based on their commenting history </a:t>
            </a:r>
            <a:endParaRPr sz="1700">
              <a:solidFill>
                <a:srgbClr val="FFFFFF"/>
              </a:solidFill>
            </a:endParaRPr>
          </a:p>
        </p:txBody>
      </p:sp>
      <p:cxnSp>
        <p:nvCxnSpPr>
          <p:cNvPr id="270" name="Google Shape;270;p31"/>
          <p:cNvCxnSpPr>
            <a:stCxn id="267" idx="2"/>
            <a:endCxn id="269" idx="0"/>
          </p:cNvCxnSpPr>
          <p:nvPr/>
        </p:nvCxnSpPr>
        <p:spPr>
          <a:xfrm>
            <a:off x="2470750" y="2686525"/>
            <a:ext cx="0" cy="534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2"/>
          <p:cNvPicPr preferRelativeResize="0"/>
          <p:nvPr/>
        </p:nvPicPr>
        <p:blipFill>
          <a:blip r:embed="rId3">
            <a:alphaModFix/>
          </a:blip>
          <a:stretch>
            <a:fillRect/>
          </a:stretch>
        </p:blipFill>
        <p:spPr>
          <a:xfrm>
            <a:off x="1033725" y="2877850"/>
            <a:ext cx="4116017" cy="2073350"/>
          </a:xfrm>
          <a:prstGeom prst="rect">
            <a:avLst/>
          </a:prstGeom>
          <a:noFill/>
          <a:ln>
            <a:noFill/>
          </a:ln>
        </p:spPr>
      </p:pic>
      <p:sp>
        <p:nvSpPr>
          <p:cNvPr id="276" name="Google Shape;276;p32"/>
          <p:cNvSpPr txBox="1">
            <a:spLocks noGrp="1"/>
          </p:cNvSpPr>
          <p:nvPr>
            <p:ph type="title"/>
          </p:nvPr>
        </p:nvSpPr>
        <p:spPr>
          <a:xfrm>
            <a:off x="507200" y="628575"/>
            <a:ext cx="60390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Recurrent Neural Network</a:t>
            </a:r>
            <a:endParaRPr sz="2400">
              <a:solidFill>
                <a:srgbClr val="434343"/>
              </a:solidFill>
            </a:endParaRPr>
          </a:p>
        </p:txBody>
      </p:sp>
      <p:sp>
        <p:nvSpPr>
          <p:cNvPr id="277" name="Google Shape;277;p32"/>
          <p:cNvSpPr/>
          <p:nvPr/>
        </p:nvSpPr>
        <p:spPr>
          <a:xfrm>
            <a:off x="327275" y="1564713"/>
            <a:ext cx="2245200" cy="4506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Internal Memory</a:t>
            </a:r>
            <a:endParaRPr sz="1800">
              <a:solidFill>
                <a:srgbClr val="FFFFFF"/>
              </a:solidFill>
            </a:endParaRPr>
          </a:p>
        </p:txBody>
      </p:sp>
      <p:sp>
        <p:nvSpPr>
          <p:cNvPr id="278" name="Google Shape;278;p32"/>
          <p:cNvSpPr/>
          <p:nvPr/>
        </p:nvSpPr>
        <p:spPr>
          <a:xfrm>
            <a:off x="327275" y="2309788"/>
            <a:ext cx="2245200" cy="4506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rPr>
              <a:t>Sequential Data</a:t>
            </a:r>
            <a:endParaRPr sz="1800">
              <a:solidFill>
                <a:srgbClr val="FFFFFF"/>
              </a:solidFill>
            </a:endParaRPr>
          </a:p>
        </p:txBody>
      </p:sp>
      <p:pic>
        <p:nvPicPr>
          <p:cNvPr id="279" name="Google Shape;279;p32"/>
          <p:cNvPicPr preferRelativeResize="0"/>
          <p:nvPr/>
        </p:nvPicPr>
        <p:blipFill>
          <a:blip r:embed="rId4">
            <a:alphaModFix/>
          </a:blip>
          <a:stretch>
            <a:fillRect/>
          </a:stretch>
        </p:blipFill>
        <p:spPr>
          <a:xfrm>
            <a:off x="7031813" y="1392912"/>
            <a:ext cx="1645524" cy="1666000"/>
          </a:xfrm>
          <a:prstGeom prst="rect">
            <a:avLst/>
          </a:prstGeom>
          <a:noFill/>
          <a:ln>
            <a:noFill/>
          </a:ln>
        </p:spPr>
      </p:pic>
      <p:pic>
        <p:nvPicPr>
          <p:cNvPr id="280" name="Google Shape;280;p32"/>
          <p:cNvPicPr preferRelativeResize="0"/>
          <p:nvPr/>
        </p:nvPicPr>
        <p:blipFill>
          <a:blip r:embed="rId5">
            <a:alphaModFix/>
          </a:blip>
          <a:stretch>
            <a:fillRect/>
          </a:stretch>
        </p:blipFill>
        <p:spPr>
          <a:xfrm>
            <a:off x="6087701" y="3161350"/>
            <a:ext cx="2869098" cy="1496700"/>
          </a:xfrm>
          <a:prstGeom prst="rect">
            <a:avLst/>
          </a:prstGeom>
          <a:noFill/>
          <a:ln>
            <a:noFill/>
          </a:ln>
        </p:spPr>
      </p:pic>
      <p:sp>
        <p:nvSpPr>
          <p:cNvPr id="281" name="Google Shape;281;p32"/>
          <p:cNvSpPr/>
          <p:nvPr/>
        </p:nvSpPr>
        <p:spPr>
          <a:xfrm>
            <a:off x="2672738" y="1710675"/>
            <a:ext cx="719700" cy="158700"/>
          </a:xfrm>
          <a:prstGeom prst="rightArrow">
            <a:avLst>
              <a:gd name="adj1" fmla="val 50000"/>
              <a:gd name="adj2"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2"/>
          <p:cNvSpPr/>
          <p:nvPr/>
        </p:nvSpPr>
        <p:spPr>
          <a:xfrm>
            <a:off x="3492700" y="1447275"/>
            <a:ext cx="2973600" cy="6855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rPr>
              <a:t>Can remember information from the input they received</a:t>
            </a:r>
            <a:endParaRPr b="1">
              <a:solidFill>
                <a:srgbClr val="FFFFFF"/>
              </a:solidFill>
            </a:endParaRPr>
          </a:p>
        </p:txBody>
      </p:sp>
      <p:sp>
        <p:nvSpPr>
          <p:cNvPr id="283" name="Google Shape;283;p32"/>
          <p:cNvSpPr/>
          <p:nvPr/>
        </p:nvSpPr>
        <p:spPr>
          <a:xfrm>
            <a:off x="2660038" y="2467425"/>
            <a:ext cx="719700" cy="158700"/>
          </a:xfrm>
          <a:prstGeom prst="rightArrow">
            <a:avLst>
              <a:gd name="adj1" fmla="val 50000"/>
              <a:gd name="adj2"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2"/>
          <p:cNvSpPr/>
          <p:nvPr/>
        </p:nvSpPr>
        <p:spPr>
          <a:xfrm>
            <a:off x="3492700" y="2192350"/>
            <a:ext cx="2973600" cy="6855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rPr>
              <a:t>Time series, speech, text, financial data, audio, video, etc.</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3"/>
          <p:cNvPicPr preferRelativeResize="0"/>
          <p:nvPr/>
        </p:nvPicPr>
        <p:blipFill>
          <a:blip r:embed="rId3">
            <a:alphaModFix/>
          </a:blip>
          <a:stretch>
            <a:fillRect/>
          </a:stretch>
        </p:blipFill>
        <p:spPr>
          <a:xfrm>
            <a:off x="510325" y="2871487"/>
            <a:ext cx="3709201" cy="1800789"/>
          </a:xfrm>
          <a:prstGeom prst="rect">
            <a:avLst/>
          </a:prstGeom>
          <a:noFill/>
          <a:ln>
            <a:noFill/>
          </a:ln>
        </p:spPr>
      </p:pic>
      <p:sp>
        <p:nvSpPr>
          <p:cNvPr id="290" name="Google Shape;290;p33"/>
          <p:cNvSpPr/>
          <p:nvPr/>
        </p:nvSpPr>
        <p:spPr>
          <a:xfrm>
            <a:off x="771775" y="1551075"/>
            <a:ext cx="3186300" cy="10665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rPr>
              <a:t>Users discover new subreddits of interest as they interact with the Reddit ecosystem.</a:t>
            </a:r>
            <a:endParaRPr sz="1800">
              <a:solidFill>
                <a:srgbClr val="FFFFFF"/>
              </a:solidFill>
            </a:endParaRPr>
          </a:p>
        </p:txBody>
      </p:sp>
      <p:sp>
        <p:nvSpPr>
          <p:cNvPr id="291" name="Google Shape;291;p33"/>
          <p:cNvSpPr/>
          <p:nvPr/>
        </p:nvSpPr>
        <p:spPr>
          <a:xfrm>
            <a:off x="4844825" y="3229075"/>
            <a:ext cx="3709200" cy="12723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rPr>
              <a:t>However, the new discoveries are influenced by the subreddits they have previously been interacting with.</a:t>
            </a:r>
            <a:endParaRPr b="1">
              <a:solidFill>
                <a:srgbClr val="FFFFFF"/>
              </a:solidFill>
            </a:endParaRPr>
          </a:p>
        </p:txBody>
      </p:sp>
      <p:pic>
        <p:nvPicPr>
          <p:cNvPr id="292" name="Google Shape;292;p33"/>
          <p:cNvPicPr preferRelativeResize="0"/>
          <p:nvPr/>
        </p:nvPicPr>
        <p:blipFill>
          <a:blip r:embed="rId4">
            <a:alphaModFix/>
          </a:blip>
          <a:stretch>
            <a:fillRect/>
          </a:stretch>
        </p:blipFill>
        <p:spPr>
          <a:xfrm>
            <a:off x="5278000" y="1297176"/>
            <a:ext cx="2494224" cy="1416899"/>
          </a:xfrm>
          <a:prstGeom prst="rect">
            <a:avLst/>
          </a:prstGeom>
          <a:noFill/>
          <a:ln>
            <a:noFill/>
          </a:ln>
        </p:spPr>
      </p:pic>
      <p:sp>
        <p:nvSpPr>
          <p:cNvPr id="293" name="Google Shape;293;p33"/>
          <p:cNvSpPr txBox="1">
            <a:spLocks noGrp="1"/>
          </p:cNvSpPr>
          <p:nvPr>
            <p:ph type="title"/>
          </p:nvPr>
        </p:nvSpPr>
        <p:spPr>
          <a:xfrm>
            <a:off x="598100" y="685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How It Works </a:t>
            </a:r>
            <a:endParaRPr sz="2400">
              <a:solidFill>
                <a:srgbClr val="434343"/>
              </a:solidFill>
            </a:endParaRPr>
          </a:p>
          <a:p>
            <a:pPr marL="0" lvl="0" indent="0" algn="l" rtl="0">
              <a:spcBef>
                <a:spcPts val="0"/>
              </a:spcBef>
              <a:spcAft>
                <a:spcPts val="0"/>
              </a:spcAft>
              <a:buNone/>
            </a:pPr>
            <a:endParaRPr sz="2400">
              <a:solidFill>
                <a:srgbClr val="43434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p:nvPr/>
        </p:nvSpPr>
        <p:spPr>
          <a:xfrm>
            <a:off x="4479200" y="1241000"/>
            <a:ext cx="3807600" cy="12093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FFFF"/>
                </a:solidFill>
              </a:rPr>
              <a:t>Train a model to recognize these subreddit discoveries based on users’ historical subreddit discovery patterns. </a:t>
            </a:r>
            <a:endParaRPr sz="1600">
              <a:solidFill>
                <a:srgbClr val="FFFFFF"/>
              </a:solidFill>
            </a:endParaRPr>
          </a:p>
        </p:txBody>
      </p:sp>
      <p:sp>
        <p:nvSpPr>
          <p:cNvPr id="299" name="Google Shape;299;p34"/>
          <p:cNvSpPr/>
          <p:nvPr/>
        </p:nvSpPr>
        <p:spPr>
          <a:xfrm>
            <a:off x="4479200" y="3081950"/>
            <a:ext cx="3807600" cy="14916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When the model “sees” a sequence of user interactions that matches a similar sequence of interactions that other users have done, it recommends their subreddits that the current user has yet to discover.</a:t>
            </a:r>
            <a:endParaRPr sz="1600">
              <a:solidFill>
                <a:srgbClr val="FFFFFF"/>
              </a:solidFill>
            </a:endParaRPr>
          </a:p>
        </p:txBody>
      </p:sp>
      <p:pic>
        <p:nvPicPr>
          <p:cNvPr id="300" name="Google Shape;300;p34"/>
          <p:cNvPicPr preferRelativeResize="0"/>
          <p:nvPr/>
        </p:nvPicPr>
        <p:blipFill>
          <a:blip r:embed="rId3">
            <a:alphaModFix/>
          </a:blip>
          <a:stretch>
            <a:fillRect/>
          </a:stretch>
        </p:blipFill>
        <p:spPr>
          <a:xfrm>
            <a:off x="152400" y="1553775"/>
            <a:ext cx="4055599" cy="3064135"/>
          </a:xfrm>
          <a:prstGeom prst="rect">
            <a:avLst/>
          </a:prstGeom>
          <a:noFill/>
          <a:ln>
            <a:noFill/>
          </a:ln>
        </p:spPr>
      </p:pic>
      <p:sp>
        <p:nvSpPr>
          <p:cNvPr id="301" name="Google Shape;301;p34"/>
          <p:cNvSpPr txBox="1">
            <a:spLocks noGrp="1"/>
          </p:cNvSpPr>
          <p:nvPr>
            <p:ph type="title"/>
          </p:nvPr>
        </p:nvSpPr>
        <p:spPr>
          <a:xfrm>
            <a:off x="598100" y="685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How It Works </a:t>
            </a:r>
            <a:endParaRPr sz="2400">
              <a:solidFill>
                <a:srgbClr val="434343"/>
              </a:solidFill>
            </a:endParaRPr>
          </a:p>
          <a:p>
            <a:pPr marL="0" lvl="0" indent="0" algn="l" rtl="0">
              <a:spcBef>
                <a:spcPts val="0"/>
              </a:spcBef>
              <a:spcAft>
                <a:spcPts val="0"/>
              </a:spcAft>
              <a:buNone/>
            </a:pPr>
            <a:endParaRPr sz="2400">
              <a:solidFill>
                <a:srgbClr val="43434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5"/>
          <p:cNvPicPr preferRelativeResize="0"/>
          <p:nvPr/>
        </p:nvPicPr>
        <p:blipFill>
          <a:blip r:embed="rId3">
            <a:alphaModFix/>
          </a:blip>
          <a:stretch>
            <a:fillRect/>
          </a:stretch>
        </p:blipFill>
        <p:spPr>
          <a:xfrm>
            <a:off x="2737400" y="1098774"/>
            <a:ext cx="2117376" cy="1259994"/>
          </a:xfrm>
          <a:prstGeom prst="rect">
            <a:avLst/>
          </a:prstGeom>
          <a:noFill/>
          <a:ln>
            <a:noFill/>
          </a:ln>
        </p:spPr>
      </p:pic>
      <p:pic>
        <p:nvPicPr>
          <p:cNvPr id="307" name="Google Shape;307;p35"/>
          <p:cNvPicPr preferRelativeResize="0"/>
          <p:nvPr/>
        </p:nvPicPr>
        <p:blipFill>
          <a:blip r:embed="rId4">
            <a:alphaModFix/>
          </a:blip>
          <a:stretch>
            <a:fillRect/>
          </a:stretch>
        </p:blipFill>
        <p:spPr>
          <a:xfrm>
            <a:off x="7076525" y="2741700"/>
            <a:ext cx="1781737" cy="813625"/>
          </a:xfrm>
          <a:prstGeom prst="rect">
            <a:avLst/>
          </a:prstGeom>
          <a:noFill/>
          <a:ln>
            <a:noFill/>
          </a:ln>
        </p:spPr>
      </p:pic>
      <p:pic>
        <p:nvPicPr>
          <p:cNvPr id="308" name="Google Shape;308;p35"/>
          <p:cNvPicPr preferRelativeResize="0"/>
          <p:nvPr/>
        </p:nvPicPr>
        <p:blipFill>
          <a:blip r:embed="rId5">
            <a:alphaModFix/>
          </a:blip>
          <a:stretch>
            <a:fillRect/>
          </a:stretch>
        </p:blipFill>
        <p:spPr>
          <a:xfrm>
            <a:off x="3519850" y="3242076"/>
            <a:ext cx="2672240" cy="1106900"/>
          </a:xfrm>
          <a:prstGeom prst="rect">
            <a:avLst/>
          </a:prstGeom>
          <a:noFill/>
          <a:ln>
            <a:noFill/>
          </a:ln>
        </p:spPr>
      </p:pic>
      <p:pic>
        <p:nvPicPr>
          <p:cNvPr id="309" name="Google Shape;309;p35"/>
          <p:cNvPicPr preferRelativeResize="0"/>
          <p:nvPr/>
        </p:nvPicPr>
        <p:blipFill>
          <a:blip r:embed="rId6">
            <a:alphaModFix/>
          </a:blip>
          <a:stretch>
            <a:fillRect/>
          </a:stretch>
        </p:blipFill>
        <p:spPr>
          <a:xfrm>
            <a:off x="5612450" y="1159634"/>
            <a:ext cx="1781700" cy="778628"/>
          </a:xfrm>
          <a:prstGeom prst="rect">
            <a:avLst/>
          </a:prstGeom>
          <a:noFill/>
          <a:ln>
            <a:noFill/>
          </a:ln>
        </p:spPr>
      </p:pic>
      <p:cxnSp>
        <p:nvCxnSpPr>
          <p:cNvPr id="310" name="Google Shape;310;p35"/>
          <p:cNvCxnSpPr/>
          <p:nvPr/>
        </p:nvCxnSpPr>
        <p:spPr>
          <a:xfrm rot="10800000" flipH="1">
            <a:off x="1964900" y="1823871"/>
            <a:ext cx="553800" cy="315300"/>
          </a:xfrm>
          <a:prstGeom prst="straightConnector1">
            <a:avLst/>
          </a:prstGeom>
          <a:noFill/>
          <a:ln w="9525" cap="flat" cmpd="sng">
            <a:solidFill>
              <a:schemeClr val="dk2"/>
            </a:solidFill>
            <a:prstDash val="solid"/>
            <a:round/>
            <a:headEnd type="none" w="med" len="med"/>
            <a:tailEnd type="triangle" w="med" len="med"/>
          </a:ln>
        </p:spPr>
      </p:cxnSp>
      <p:cxnSp>
        <p:nvCxnSpPr>
          <p:cNvPr id="311" name="Google Shape;311;p35"/>
          <p:cNvCxnSpPr/>
          <p:nvPr/>
        </p:nvCxnSpPr>
        <p:spPr>
          <a:xfrm>
            <a:off x="7394150" y="2041013"/>
            <a:ext cx="363300" cy="597900"/>
          </a:xfrm>
          <a:prstGeom prst="straightConnector1">
            <a:avLst/>
          </a:prstGeom>
          <a:noFill/>
          <a:ln w="9525" cap="flat" cmpd="sng">
            <a:solidFill>
              <a:schemeClr val="dk2"/>
            </a:solidFill>
            <a:prstDash val="solid"/>
            <a:round/>
            <a:headEnd type="none" w="med" len="med"/>
            <a:tailEnd type="triangle" w="med" len="med"/>
          </a:ln>
        </p:spPr>
      </p:cxnSp>
      <p:pic>
        <p:nvPicPr>
          <p:cNvPr id="312" name="Google Shape;312;p35"/>
          <p:cNvPicPr preferRelativeResize="0"/>
          <p:nvPr/>
        </p:nvPicPr>
        <p:blipFill>
          <a:blip r:embed="rId7">
            <a:alphaModFix/>
          </a:blip>
          <a:stretch>
            <a:fillRect/>
          </a:stretch>
        </p:blipFill>
        <p:spPr>
          <a:xfrm>
            <a:off x="2451050" y="3242063"/>
            <a:ext cx="1136701" cy="1028026"/>
          </a:xfrm>
          <a:prstGeom prst="rect">
            <a:avLst/>
          </a:prstGeom>
          <a:noFill/>
          <a:ln>
            <a:noFill/>
          </a:ln>
        </p:spPr>
      </p:pic>
      <p:pic>
        <p:nvPicPr>
          <p:cNvPr id="313" name="Google Shape;313;p35"/>
          <p:cNvPicPr preferRelativeResize="0"/>
          <p:nvPr/>
        </p:nvPicPr>
        <p:blipFill>
          <a:blip r:embed="rId4">
            <a:alphaModFix/>
          </a:blip>
          <a:stretch>
            <a:fillRect/>
          </a:stretch>
        </p:blipFill>
        <p:spPr>
          <a:xfrm>
            <a:off x="426650" y="2252925"/>
            <a:ext cx="1980549" cy="904425"/>
          </a:xfrm>
          <a:prstGeom prst="rect">
            <a:avLst/>
          </a:prstGeom>
          <a:noFill/>
          <a:ln>
            <a:noFill/>
          </a:ln>
        </p:spPr>
      </p:pic>
      <p:cxnSp>
        <p:nvCxnSpPr>
          <p:cNvPr id="314" name="Google Shape;314;p35"/>
          <p:cNvCxnSpPr/>
          <p:nvPr/>
        </p:nvCxnSpPr>
        <p:spPr>
          <a:xfrm rot="10800000" flipH="1">
            <a:off x="4930976" y="1601571"/>
            <a:ext cx="574500" cy="127200"/>
          </a:xfrm>
          <a:prstGeom prst="straightConnector1">
            <a:avLst/>
          </a:prstGeom>
          <a:noFill/>
          <a:ln w="9525" cap="flat" cmpd="sng">
            <a:solidFill>
              <a:schemeClr val="dk2"/>
            </a:solidFill>
            <a:prstDash val="solid"/>
            <a:round/>
            <a:headEnd type="none" w="med" len="med"/>
            <a:tailEnd type="triangle" w="med" len="med"/>
          </a:ln>
        </p:spPr>
      </p:cxnSp>
      <p:sp>
        <p:nvSpPr>
          <p:cNvPr id="315" name="Google Shape;315;p35"/>
          <p:cNvSpPr txBox="1">
            <a:spLocks noGrp="1"/>
          </p:cNvSpPr>
          <p:nvPr>
            <p:ph type="title"/>
          </p:nvPr>
        </p:nvSpPr>
        <p:spPr>
          <a:xfrm>
            <a:off x="598100" y="685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How It Works </a:t>
            </a:r>
            <a:endParaRPr sz="2400">
              <a:solidFill>
                <a:srgbClr val="434343"/>
              </a:solidFill>
            </a:endParaRPr>
          </a:p>
          <a:p>
            <a:pPr marL="0" lvl="0" indent="0" algn="l" rtl="0">
              <a:spcBef>
                <a:spcPts val="0"/>
              </a:spcBef>
              <a:spcAft>
                <a:spcPts val="0"/>
              </a:spcAft>
              <a:buNone/>
            </a:pPr>
            <a:endParaRPr sz="2400">
              <a:solidFill>
                <a:srgbClr val="43434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1000"/>
                                        <p:tgtEl>
                                          <p:spTgt spid="312"/>
                                        </p:tgtEl>
                                      </p:cBhvr>
                                    </p:animEffect>
                                  </p:childTnLst>
                                </p:cTn>
                              </p:par>
                              <p:par>
                                <p:cTn id="8" presetID="10" presetClass="entr" presetSubtype="0" fill="hold" nodeType="withEffect">
                                  <p:stCondLst>
                                    <p:cond delay="0"/>
                                  </p:stCondLst>
                                  <p:childTnLst>
                                    <p:set>
                                      <p:cBhvr>
                                        <p:cTn id="9" dur="1" fill="hold">
                                          <p:stCondLst>
                                            <p:cond delay="0"/>
                                          </p:stCondLst>
                                        </p:cTn>
                                        <p:tgtEl>
                                          <p:spTgt spid="308"/>
                                        </p:tgtEl>
                                        <p:attrNameLst>
                                          <p:attrName>style.visibility</p:attrName>
                                        </p:attrNameLst>
                                      </p:cBhvr>
                                      <p:to>
                                        <p:strVal val="visible"/>
                                      </p:to>
                                    </p:set>
                                    <p:animEffect transition="in" filter="fade">
                                      <p:cBhvr>
                                        <p:cTn id="10" dur="10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6"/>
          <p:cNvPicPr preferRelativeResize="0"/>
          <p:nvPr/>
        </p:nvPicPr>
        <p:blipFill>
          <a:blip r:embed="rId3">
            <a:alphaModFix/>
          </a:blip>
          <a:stretch>
            <a:fillRect/>
          </a:stretch>
        </p:blipFill>
        <p:spPr>
          <a:xfrm>
            <a:off x="5185825" y="840925"/>
            <a:ext cx="3651250" cy="3766449"/>
          </a:xfrm>
          <a:prstGeom prst="rect">
            <a:avLst/>
          </a:prstGeom>
          <a:noFill/>
          <a:ln>
            <a:noFill/>
          </a:ln>
        </p:spPr>
      </p:pic>
      <p:sp>
        <p:nvSpPr>
          <p:cNvPr id="321" name="Google Shape;321;p36"/>
          <p:cNvSpPr txBox="1">
            <a:spLocks noGrp="1"/>
          </p:cNvSpPr>
          <p:nvPr>
            <p:ph type="title"/>
          </p:nvPr>
        </p:nvSpPr>
        <p:spPr>
          <a:xfrm>
            <a:off x="595275" y="709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434343"/>
                </a:solidFill>
              </a:rPr>
              <a:t>Preliminary Model Building &amp; Visualization</a:t>
            </a:r>
            <a:endParaRPr sz="1800">
              <a:solidFill>
                <a:srgbClr val="434343"/>
              </a:solidFill>
            </a:endParaRPr>
          </a:p>
        </p:txBody>
      </p:sp>
      <p:sp>
        <p:nvSpPr>
          <p:cNvPr id="322" name="Google Shape;322;p36"/>
          <p:cNvSpPr/>
          <p:nvPr/>
        </p:nvSpPr>
        <p:spPr>
          <a:xfrm>
            <a:off x="671475" y="1623300"/>
            <a:ext cx="3733200" cy="10896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Generate unique sequences of interactions from </a:t>
            </a:r>
            <a:r>
              <a:rPr lang="en">
                <a:solidFill>
                  <a:srgbClr val="FFFFFF"/>
                </a:solidFill>
              </a:rPr>
              <a:t>first 50,000 rows of time-stamped data</a:t>
            </a:r>
            <a:endParaRPr>
              <a:solidFill>
                <a:srgbClr val="FFFFFF"/>
              </a:solidFill>
            </a:endParaRPr>
          </a:p>
          <a:p>
            <a:pPr marL="0" lvl="0" indent="0" algn="l" rtl="0">
              <a:spcBef>
                <a:spcPts val="0"/>
              </a:spcBef>
              <a:spcAft>
                <a:spcPts val="0"/>
              </a:spcAft>
              <a:buNone/>
            </a:pPr>
            <a:r>
              <a:rPr lang="en">
                <a:solidFill>
                  <a:srgbClr val="FFFFFF"/>
                </a:solidFill>
              </a:rPr>
              <a:t>Split into training (</a:t>
            </a:r>
            <a:r>
              <a:rPr lang="en">
                <a:solidFill>
                  <a:schemeClr val="lt1"/>
                </a:solidFill>
              </a:rPr>
              <a:t>80%)</a:t>
            </a:r>
            <a:r>
              <a:rPr lang="en">
                <a:solidFill>
                  <a:srgbClr val="FFFFFF"/>
                </a:solidFill>
              </a:rPr>
              <a:t> and testing (20%)</a:t>
            </a:r>
            <a:endParaRPr>
              <a:solidFill>
                <a:srgbClr val="FFFFFF"/>
              </a:solidFill>
            </a:endParaRPr>
          </a:p>
        </p:txBody>
      </p:sp>
      <p:sp>
        <p:nvSpPr>
          <p:cNvPr id="323" name="Google Shape;323;p36"/>
          <p:cNvSpPr/>
          <p:nvPr/>
        </p:nvSpPr>
        <p:spPr>
          <a:xfrm>
            <a:off x="669350" y="3272875"/>
            <a:ext cx="3733200" cy="11757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Python “TFLearn” Package</a:t>
            </a:r>
            <a:endParaRPr>
              <a:solidFill>
                <a:srgbClr val="FFFFFF"/>
              </a:solidFill>
            </a:endParaRPr>
          </a:p>
          <a:p>
            <a:pPr marL="0" lvl="0" indent="0" algn="l" rtl="0">
              <a:spcBef>
                <a:spcPts val="0"/>
              </a:spcBef>
              <a:spcAft>
                <a:spcPts val="0"/>
              </a:spcAft>
              <a:buNone/>
            </a:pPr>
            <a:r>
              <a:rPr lang="en">
                <a:solidFill>
                  <a:srgbClr val="FFFFFF"/>
                </a:solidFill>
              </a:rPr>
              <a:t>Hidden Layer -- 1 layer of  LSTM (Long-short Term Memory) to extend memory over more time steps</a:t>
            </a:r>
            <a:endParaRPr>
              <a:solidFill>
                <a:srgbClr val="FFFFFF"/>
              </a:solidFill>
            </a:endParaRPr>
          </a:p>
        </p:txBody>
      </p:sp>
      <p:sp>
        <p:nvSpPr>
          <p:cNvPr id="324" name="Google Shape;324;p36"/>
          <p:cNvSpPr txBox="1"/>
          <p:nvPr/>
        </p:nvSpPr>
        <p:spPr>
          <a:xfrm>
            <a:off x="6258975" y="4588225"/>
            <a:ext cx="24660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Embedding Space </a:t>
            </a:r>
            <a:endParaRPr>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txBox="1">
            <a:spLocks noGrp="1"/>
          </p:cNvSpPr>
          <p:nvPr>
            <p:ph type="subTitle" idx="1"/>
          </p:nvPr>
        </p:nvSpPr>
        <p:spPr>
          <a:xfrm>
            <a:off x="2079801" y="2018325"/>
            <a:ext cx="4909800" cy="21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t>Thank You</a:t>
            </a:r>
            <a:endParaRPr sz="2200" b="1"/>
          </a:p>
          <a:p>
            <a:pPr marL="0" lvl="0" indent="0" algn="ctr" rtl="0">
              <a:spcBef>
                <a:spcPts val="0"/>
              </a:spcBef>
              <a:spcAft>
                <a:spcPts val="0"/>
              </a:spcAft>
              <a:buNone/>
            </a:pPr>
            <a:endParaRPr sz="2200" b="1"/>
          </a:p>
          <a:p>
            <a:pPr marL="0" lvl="0" indent="0" algn="ctr" rtl="0">
              <a:spcBef>
                <a:spcPts val="0"/>
              </a:spcBef>
              <a:spcAft>
                <a:spcPts val="0"/>
              </a:spcAft>
              <a:buNone/>
            </a:pPr>
            <a:br>
              <a:rPr lang="en" sz="2200" b="1"/>
            </a:br>
            <a:r>
              <a:rPr lang="en" sz="2200" b="1"/>
              <a:t>Questions?</a:t>
            </a:r>
            <a:endParaRPr sz="2200" b="1"/>
          </a:p>
          <a:p>
            <a:pPr marL="0" lvl="0" indent="0" algn="ctr" rtl="0">
              <a:spcBef>
                <a:spcPts val="0"/>
              </a:spcBef>
              <a:spcAft>
                <a:spcPts val="0"/>
              </a:spcAft>
              <a:buNone/>
            </a:pPr>
            <a:endParaRPr sz="2200" b="1"/>
          </a:p>
        </p:txBody>
      </p:sp>
      <p:pic>
        <p:nvPicPr>
          <p:cNvPr id="330" name="Google Shape;330;p37"/>
          <p:cNvPicPr preferRelativeResize="0"/>
          <p:nvPr/>
        </p:nvPicPr>
        <p:blipFill>
          <a:blip r:embed="rId3">
            <a:alphaModFix/>
          </a:blip>
          <a:stretch>
            <a:fillRect/>
          </a:stretch>
        </p:blipFill>
        <p:spPr>
          <a:xfrm>
            <a:off x="7071922" y="4326046"/>
            <a:ext cx="1870002" cy="60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31F76-FA10-41AF-BA94-EBDE997CA5DC}"/>
              </a:ext>
            </a:extLst>
          </p:cNvPr>
          <p:cNvSpPr>
            <a:spLocks noGrp="1"/>
          </p:cNvSpPr>
          <p:nvPr>
            <p:ph type="title"/>
          </p:nvPr>
        </p:nvSpPr>
        <p:spPr>
          <a:xfrm>
            <a:off x="765169" y="1318649"/>
            <a:ext cx="4103297" cy="545869"/>
          </a:xfrm>
        </p:spPr>
        <p:txBody>
          <a:bodyPr/>
          <a:lstStyle/>
          <a:p>
            <a:r>
              <a:rPr lang="en-US" sz="2000" dirty="0"/>
              <a:t>Aim : To find insights</a:t>
            </a:r>
          </a:p>
        </p:txBody>
      </p:sp>
      <p:pic>
        <p:nvPicPr>
          <p:cNvPr id="4" name="Picture 3">
            <a:extLst>
              <a:ext uri="{FF2B5EF4-FFF2-40B4-BE49-F238E27FC236}">
                <a16:creationId xmlns:a16="http://schemas.microsoft.com/office/drawing/2014/main" id="{7C359E7C-3AB2-44B2-9A39-EA5770D54B25}"/>
              </a:ext>
            </a:extLst>
          </p:cNvPr>
          <p:cNvPicPr>
            <a:picLocks noChangeAspect="1"/>
          </p:cNvPicPr>
          <p:nvPr/>
        </p:nvPicPr>
        <p:blipFill>
          <a:blip r:embed="rId2"/>
          <a:stretch>
            <a:fillRect/>
          </a:stretch>
        </p:blipFill>
        <p:spPr>
          <a:xfrm>
            <a:off x="435768" y="1914524"/>
            <a:ext cx="5047116" cy="3148938"/>
          </a:xfrm>
          <a:prstGeom prst="rect">
            <a:avLst/>
          </a:prstGeom>
        </p:spPr>
      </p:pic>
      <p:sp>
        <p:nvSpPr>
          <p:cNvPr id="5" name="TextBox 4">
            <a:extLst>
              <a:ext uri="{FF2B5EF4-FFF2-40B4-BE49-F238E27FC236}">
                <a16:creationId xmlns:a16="http://schemas.microsoft.com/office/drawing/2014/main" id="{9486916A-A055-467C-8821-8A3D074961DC}"/>
              </a:ext>
            </a:extLst>
          </p:cNvPr>
          <p:cNvSpPr txBox="1"/>
          <p:nvPr/>
        </p:nvSpPr>
        <p:spPr>
          <a:xfrm>
            <a:off x="5125641" y="1418034"/>
            <a:ext cx="3846909" cy="400110"/>
          </a:xfrm>
          <a:prstGeom prst="rect">
            <a:avLst/>
          </a:prstGeom>
          <a:noFill/>
        </p:spPr>
        <p:txBody>
          <a:bodyPr wrap="square" rtlCol="0">
            <a:spAutoFit/>
          </a:bodyPr>
          <a:lstStyle/>
          <a:p>
            <a:r>
              <a:rPr lang="en-US" sz="2000" b="1" dirty="0">
                <a:latin typeface="Raleway" panose="020B0604020202020204" charset="0"/>
              </a:rPr>
              <a:t>Challenge : Huge dataset !!</a:t>
            </a:r>
            <a:endParaRPr lang="en-US" sz="2000" dirty="0"/>
          </a:p>
        </p:txBody>
      </p:sp>
      <p:pic>
        <p:nvPicPr>
          <p:cNvPr id="2050" name="Picture 2" descr="Image result for cannot allocate memory">
            <a:extLst>
              <a:ext uri="{FF2B5EF4-FFF2-40B4-BE49-F238E27FC236}">
                <a16:creationId xmlns:a16="http://schemas.microsoft.com/office/drawing/2014/main" id="{B7C04A35-1AE0-4DEF-9426-3E66C76D2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507" y="2069768"/>
            <a:ext cx="3209925"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935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575250" y="643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434343"/>
                </a:solidFill>
              </a:rPr>
              <a:t>Overview of data used.</a:t>
            </a:r>
            <a:endParaRPr sz="2400" dirty="0">
              <a:solidFill>
                <a:srgbClr val="434343"/>
              </a:solidFill>
            </a:endParaRPr>
          </a:p>
        </p:txBody>
      </p:sp>
      <p:sp>
        <p:nvSpPr>
          <p:cNvPr id="101" name="Google Shape;101;p15"/>
          <p:cNvSpPr/>
          <p:nvPr/>
        </p:nvSpPr>
        <p:spPr>
          <a:xfrm>
            <a:off x="3182125" y="3652125"/>
            <a:ext cx="4770000" cy="10101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457200" lvl="0" indent="-304800" algn="l" rtl="0">
              <a:spcBef>
                <a:spcPts val="0"/>
              </a:spcBef>
              <a:spcAft>
                <a:spcPts val="0"/>
              </a:spcAft>
              <a:buClr>
                <a:srgbClr val="FFFFFF"/>
              </a:buClr>
              <a:buSzPts val="1200"/>
              <a:buChar char="●"/>
            </a:pPr>
            <a:r>
              <a:rPr lang="en" sz="1200">
                <a:solidFill>
                  <a:srgbClr val="FFFFFF"/>
                </a:solidFill>
              </a:rPr>
              <a:t>Reddit User Network: undirected edgelist between users who engage in the same subreddits</a:t>
            </a:r>
            <a:endParaRPr sz="1200">
              <a:solidFill>
                <a:srgbClr val="FFFFFF"/>
              </a:solidFill>
            </a:endParaRPr>
          </a:p>
          <a:p>
            <a:pPr marL="0" lvl="0" indent="0" algn="l" rtl="0">
              <a:spcBef>
                <a:spcPts val="0"/>
              </a:spcBef>
              <a:spcAft>
                <a:spcPts val="0"/>
              </a:spcAft>
              <a:buNone/>
            </a:pPr>
            <a:endParaRPr sz="1200">
              <a:solidFill>
                <a:srgbClr val="FFFFFF"/>
              </a:solidFill>
            </a:endParaRPr>
          </a:p>
          <a:p>
            <a:pPr marL="457200" lvl="0" indent="-304800" algn="l" rtl="0">
              <a:spcBef>
                <a:spcPts val="0"/>
              </a:spcBef>
              <a:spcAft>
                <a:spcPts val="0"/>
              </a:spcAft>
              <a:buClr>
                <a:srgbClr val="FFFFFF"/>
              </a:buClr>
              <a:buSzPts val="1200"/>
              <a:buChar char="●"/>
            </a:pPr>
            <a:r>
              <a:rPr lang="en" sz="1200">
                <a:solidFill>
                  <a:srgbClr val="FFFFFF"/>
                </a:solidFill>
              </a:rPr>
              <a:t>User-subreddit Affiliation Network: directed edgelist between users and subreddits</a:t>
            </a:r>
            <a:endParaRPr sz="1200">
              <a:solidFill>
                <a:srgbClr val="FFFFFF"/>
              </a:solidFill>
            </a:endParaRPr>
          </a:p>
        </p:txBody>
      </p:sp>
      <p:sp>
        <p:nvSpPr>
          <p:cNvPr id="102" name="Google Shape;102;p15"/>
          <p:cNvSpPr/>
          <p:nvPr/>
        </p:nvSpPr>
        <p:spPr>
          <a:xfrm>
            <a:off x="708675" y="3736575"/>
            <a:ext cx="2245200" cy="841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rgbClr val="FFFFFF"/>
                </a:solidFill>
              </a:rPr>
              <a:t>There are two networks we can buil</a:t>
            </a:r>
            <a:r>
              <a:rPr lang="en-US" sz="1200" b="1" dirty="0">
                <a:solidFill>
                  <a:srgbClr val="FFFFFF"/>
                </a:solidFill>
              </a:rPr>
              <a:t>d</a:t>
            </a:r>
            <a:r>
              <a:rPr lang="en" sz="1200" b="1" dirty="0">
                <a:solidFill>
                  <a:srgbClr val="FFFFFF"/>
                </a:solidFill>
              </a:rPr>
              <a:t> from the dataset: </a:t>
            </a:r>
            <a:endParaRPr sz="1200" dirty="0">
              <a:solidFill>
                <a:srgbClr val="FFFFFF"/>
              </a:solidFill>
            </a:endParaRPr>
          </a:p>
        </p:txBody>
      </p:sp>
      <p:sp>
        <p:nvSpPr>
          <p:cNvPr id="103" name="Google Shape;103;p15"/>
          <p:cNvSpPr txBox="1"/>
          <p:nvPr/>
        </p:nvSpPr>
        <p:spPr>
          <a:xfrm>
            <a:off x="4572000" y="1298175"/>
            <a:ext cx="3380100" cy="9015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434343"/>
              </a:buClr>
              <a:buSzPts val="1200"/>
              <a:buChar char="●"/>
            </a:pPr>
            <a:r>
              <a:rPr lang="en" sz="1200">
                <a:solidFill>
                  <a:srgbClr val="434343"/>
                </a:solidFill>
                <a:highlight>
                  <a:srgbClr val="FFFFFF"/>
                </a:highlight>
              </a:rPr>
              <a:t>The dataset </a:t>
            </a:r>
            <a:r>
              <a:rPr lang="en" sz="1200" b="1">
                <a:solidFill>
                  <a:srgbClr val="E06666"/>
                </a:solidFill>
                <a:highlight>
                  <a:srgbClr val="FFFFFF"/>
                </a:highlight>
              </a:rPr>
              <a:t>links</a:t>
            </a:r>
            <a:r>
              <a:rPr lang="en" sz="1200">
                <a:solidFill>
                  <a:srgbClr val="434343"/>
                </a:solidFill>
                <a:highlight>
                  <a:srgbClr val="FFFFFF"/>
                </a:highlight>
              </a:rPr>
              <a:t> Reddit users to the subreddits they engage with. </a:t>
            </a:r>
            <a:endParaRPr sz="1200">
              <a:solidFill>
                <a:srgbClr val="434343"/>
              </a:solidFill>
              <a:highlight>
                <a:srgbClr val="FFFFFF"/>
              </a:highlight>
            </a:endParaRPr>
          </a:p>
          <a:p>
            <a:pPr marL="457200" lvl="0" indent="0" algn="l" rtl="0">
              <a:spcBef>
                <a:spcPts val="0"/>
              </a:spcBef>
              <a:spcAft>
                <a:spcPts val="0"/>
              </a:spcAft>
              <a:buNone/>
            </a:pPr>
            <a:endParaRPr sz="1200">
              <a:solidFill>
                <a:srgbClr val="434343"/>
              </a:solidFill>
              <a:highlight>
                <a:srgbClr val="FFFFFF"/>
              </a:highlight>
            </a:endParaRPr>
          </a:p>
          <a:p>
            <a:pPr marL="457200" lvl="0" indent="-304800" algn="l" rtl="0">
              <a:spcBef>
                <a:spcPts val="0"/>
              </a:spcBef>
              <a:spcAft>
                <a:spcPts val="0"/>
              </a:spcAft>
              <a:buClr>
                <a:srgbClr val="434343"/>
              </a:buClr>
              <a:buSzPts val="1200"/>
              <a:buChar char="●"/>
            </a:pPr>
            <a:r>
              <a:rPr lang="en" sz="1200">
                <a:solidFill>
                  <a:srgbClr val="434343"/>
                </a:solidFill>
                <a:highlight>
                  <a:srgbClr val="FFFFFF"/>
                </a:highlight>
              </a:rPr>
              <a:t>Each row in the data represents a user, </a:t>
            </a:r>
            <a:r>
              <a:rPr lang="en" sz="1200" b="1">
                <a:solidFill>
                  <a:srgbClr val="E06666"/>
                </a:solidFill>
                <a:highlight>
                  <a:srgbClr val="FFFFFF"/>
                </a:highlight>
              </a:rPr>
              <a:t>identified by their user ID, </a:t>
            </a:r>
            <a:endParaRPr sz="1200" b="1">
              <a:solidFill>
                <a:srgbClr val="E06666"/>
              </a:solidFill>
              <a:highlight>
                <a:srgbClr val="FFFFFF"/>
              </a:highlight>
            </a:endParaRPr>
          </a:p>
          <a:p>
            <a:pPr marL="457200" lvl="0" indent="0" algn="l" rtl="0">
              <a:spcBef>
                <a:spcPts val="0"/>
              </a:spcBef>
              <a:spcAft>
                <a:spcPts val="0"/>
              </a:spcAft>
              <a:buNone/>
            </a:pPr>
            <a:r>
              <a:rPr lang="en" sz="1200">
                <a:solidFill>
                  <a:srgbClr val="434343"/>
                </a:solidFill>
                <a:highlight>
                  <a:srgbClr val="FFFFFF"/>
                </a:highlight>
              </a:rPr>
              <a:t>commenting on a uniquely identified subreddit. </a:t>
            </a:r>
            <a:endParaRPr sz="1200">
              <a:solidFill>
                <a:srgbClr val="434343"/>
              </a:solidFill>
              <a:highlight>
                <a:srgbClr val="FFFFFF"/>
              </a:highlight>
            </a:endParaRPr>
          </a:p>
          <a:p>
            <a:pPr marL="0" lvl="0" indent="0" algn="l" rtl="0">
              <a:spcBef>
                <a:spcPts val="0"/>
              </a:spcBef>
              <a:spcAft>
                <a:spcPts val="0"/>
              </a:spcAft>
              <a:buNone/>
            </a:pPr>
            <a:endParaRPr sz="1200">
              <a:solidFill>
                <a:srgbClr val="434343"/>
              </a:solidFill>
              <a:highlight>
                <a:srgbClr val="FFFFFF"/>
              </a:highlight>
            </a:endParaRPr>
          </a:p>
          <a:p>
            <a:pPr marL="457200" lvl="0" indent="-304800" algn="l" rtl="0">
              <a:spcBef>
                <a:spcPts val="0"/>
              </a:spcBef>
              <a:spcAft>
                <a:spcPts val="0"/>
              </a:spcAft>
              <a:buClr>
                <a:srgbClr val="434343"/>
              </a:buClr>
              <a:buSzPts val="1200"/>
              <a:buChar char="●"/>
            </a:pPr>
            <a:r>
              <a:rPr lang="en" sz="1200">
                <a:solidFill>
                  <a:srgbClr val="434343"/>
                </a:solidFill>
                <a:highlight>
                  <a:srgbClr val="FFFFFF"/>
                </a:highlight>
              </a:rPr>
              <a:t>The data is time-stamped in </a:t>
            </a:r>
            <a:r>
              <a:rPr lang="en" sz="1200" b="1">
                <a:solidFill>
                  <a:srgbClr val="E06666"/>
                </a:solidFill>
                <a:highlight>
                  <a:srgbClr val="FFFFFF"/>
                </a:highlight>
              </a:rPr>
              <a:t>UTC</a:t>
            </a:r>
            <a:r>
              <a:rPr lang="en" sz="1200">
                <a:solidFill>
                  <a:srgbClr val="434343"/>
                </a:solidFill>
                <a:highlight>
                  <a:srgbClr val="FFFFFF"/>
                </a:highlight>
              </a:rPr>
              <a:t>.</a:t>
            </a:r>
            <a:endParaRPr sz="1200">
              <a:solidFill>
                <a:srgbClr val="434343"/>
              </a:solidFill>
              <a:highlight>
                <a:srgbClr val="FFFFFF"/>
              </a:highlight>
            </a:endParaRPr>
          </a:p>
          <a:p>
            <a:pPr marL="457200" lvl="0" indent="0" algn="l" rtl="0">
              <a:spcBef>
                <a:spcPts val="0"/>
              </a:spcBef>
              <a:spcAft>
                <a:spcPts val="0"/>
              </a:spcAft>
              <a:buNone/>
            </a:pPr>
            <a:endParaRPr sz="1200">
              <a:solidFill>
                <a:srgbClr val="434343"/>
              </a:solidFill>
              <a:highlight>
                <a:srgbClr val="FFFFFF"/>
              </a:highlight>
            </a:endParaRPr>
          </a:p>
          <a:p>
            <a:pPr marL="457200" lvl="0" indent="-304800" algn="l" rtl="0">
              <a:spcBef>
                <a:spcPts val="0"/>
              </a:spcBef>
              <a:spcAft>
                <a:spcPts val="0"/>
              </a:spcAft>
              <a:buClr>
                <a:srgbClr val="434343"/>
              </a:buClr>
              <a:buSzPts val="1200"/>
              <a:buChar char="●"/>
            </a:pPr>
            <a:r>
              <a:rPr lang="en" sz="1200" b="1">
                <a:solidFill>
                  <a:srgbClr val="E06666"/>
                </a:solidFill>
                <a:highlight>
                  <a:srgbClr val="FFFFFF"/>
                </a:highlight>
              </a:rPr>
              <a:t>HUGE</a:t>
            </a:r>
            <a:r>
              <a:rPr lang="en" sz="1200">
                <a:solidFill>
                  <a:srgbClr val="434343"/>
                </a:solidFill>
                <a:highlight>
                  <a:srgbClr val="FFFFFF"/>
                </a:highlight>
              </a:rPr>
              <a:t> dataset: 14 million user-subreddit relations</a:t>
            </a:r>
            <a:endParaRPr sz="1200">
              <a:solidFill>
                <a:srgbClr val="434343"/>
              </a:solidFill>
              <a:highlight>
                <a:srgbClr val="FFFFFF"/>
              </a:highlight>
            </a:endParaRPr>
          </a:p>
        </p:txBody>
      </p:sp>
      <p:pic>
        <p:nvPicPr>
          <p:cNvPr id="104" name="Google Shape;104;p15"/>
          <p:cNvPicPr preferRelativeResize="0"/>
          <p:nvPr/>
        </p:nvPicPr>
        <p:blipFill rotWithShape="1">
          <a:blip r:embed="rId3">
            <a:alphaModFix/>
          </a:blip>
          <a:srcRect b="50052"/>
          <a:stretch/>
        </p:blipFill>
        <p:spPr>
          <a:xfrm>
            <a:off x="708675" y="1374375"/>
            <a:ext cx="3790925" cy="1958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p:nvPr/>
        </p:nvSpPr>
        <p:spPr>
          <a:xfrm>
            <a:off x="819925" y="3964727"/>
            <a:ext cx="2245200" cy="754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a:solidFill>
                  <a:schemeClr val="lt1"/>
                </a:solidFill>
              </a:rPr>
              <a:t>User-subreddit Affiliation </a:t>
            </a:r>
            <a:endParaRPr sz="1200" b="1" u="sng">
              <a:solidFill>
                <a:schemeClr val="lt1"/>
              </a:solidFill>
            </a:endParaRPr>
          </a:p>
          <a:p>
            <a:pPr marL="0" lvl="0" indent="0" algn="l" rtl="0">
              <a:spcBef>
                <a:spcPts val="0"/>
              </a:spcBef>
              <a:spcAft>
                <a:spcPts val="0"/>
              </a:spcAft>
              <a:buNone/>
            </a:pPr>
            <a:r>
              <a:rPr lang="en" sz="1200" b="1" u="sng">
                <a:solidFill>
                  <a:schemeClr val="lt1"/>
                </a:solidFill>
              </a:rPr>
              <a:t>Network</a:t>
            </a:r>
            <a:endParaRPr sz="1200" b="1" u="sng">
              <a:solidFill>
                <a:schemeClr val="lt1"/>
              </a:solidFill>
            </a:endParaRPr>
          </a:p>
        </p:txBody>
      </p:sp>
      <p:sp>
        <p:nvSpPr>
          <p:cNvPr id="110" name="Google Shape;110;p16"/>
          <p:cNvSpPr/>
          <p:nvPr/>
        </p:nvSpPr>
        <p:spPr>
          <a:xfrm>
            <a:off x="809700" y="3042525"/>
            <a:ext cx="2245200" cy="754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u="sng">
                <a:solidFill>
                  <a:schemeClr val="lt1"/>
                </a:solidFill>
              </a:rPr>
              <a:t>Reddit User Network</a:t>
            </a:r>
            <a:endParaRPr sz="1200" u="sng">
              <a:solidFill>
                <a:srgbClr val="FFFFFF"/>
              </a:solidFill>
            </a:endParaRPr>
          </a:p>
        </p:txBody>
      </p:sp>
      <p:sp>
        <p:nvSpPr>
          <p:cNvPr id="111" name="Google Shape;111;p16"/>
          <p:cNvSpPr txBox="1">
            <a:spLocks noGrp="1"/>
          </p:cNvSpPr>
          <p:nvPr>
            <p:ph type="title"/>
          </p:nvPr>
        </p:nvSpPr>
        <p:spPr>
          <a:xfrm>
            <a:off x="577050" y="64197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Data Preparation and Exploration *</a:t>
            </a:r>
            <a:endParaRPr sz="2400">
              <a:solidFill>
                <a:srgbClr val="434343"/>
              </a:solidFill>
            </a:endParaRPr>
          </a:p>
        </p:txBody>
      </p:sp>
      <p:sp>
        <p:nvSpPr>
          <p:cNvPr id="112" name="Google Shape;112;p16"/>
          <p:cNvSpPr/>
          <p:nvPr/>
        </p:nvSpPr>
        <p:spPr>
          <a:xfrm>
            <a:off x="5696725" y="3075182"/>
            <a:ext cx="2245200" cy="6855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Edgelist</a:t>
            </a:r>
            <a:r>
              <a:rPr lang="en" sz="1200">
                <a:solidFill>
                  <a:schemeClr val="lt1"/>
                </a:solidFill>
              </a:rPr>
              <a:t>: between users by subreddits and timestamps,</a:t>
            </a:r>
            <a:endParaRPr sz="1200">
              <a:solidFill>
                <a:schemeClr val="lt1"/>
              </a:solidFill>
            </a:endParaRPr>
          </a:p>
          <a:p>
            <a:pPr marL="0" lvl="0" indent="0" algn="l" rtl="0">
              <a:spcBef>
                <a:spcPts val="0"/>
              </a:spcBef>
              <a:spcAft>
                <a:spcPts val="0"/>
              </a:spcAft>
              <a:buNone/>
            </a:pPr>
            <a:r>
              <a:rPr lang="en" sz="1200">
                <a:solidFill>
                  <a:schemeClr val="lt1"/>
                </a:solidFill>
              </a:rPr>
              <a:t>remove duplicates</a:t>
            </a:r>
            <a:endParaRPr sz="1200">
              <a:solidFill>
                <a:schemeClr val="lt1"/>
              </a:solidFill>
            </a:endParaRPr>
          </a:p>
        </p:txBody>
      </p:sp>
      <p:sp>
        <p:nvSpPr>
          <p:cNvPr id="113" name="Google Shape;113;p16"/>
          <p:cNvSpPr/>
          <p:nvPr/>
        </p:nvSpPr>
        <p:spPr>
          <a:xfrm>
            <a:off x="3248100" y="3069739"/>
            <a:ext cx="2245200" cy="6855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Edge Weights: </a:t>
            </a:r>
            <a:r>
              <a:rPr lang="en" sz="1200">
                <a:solidFill>
                  <a:schemeClr val="lt1"/>
                </a:solidFill>
              </a:rPr>
              <a:t>assigned by common threads /</a:t>
            </a:r>
            <a:endParaRPr sz="1200">
              <a:solidFill>
                <a:schemeClr val="lt1"/>
              </a:solidFill>
            </a:endParaRPr>
          </a:p>
          <a:p>
            <a:pPr marL="0" lvl="0" indent="0" algn="l" rtl="0">
              <a:spcBef>
                <a:spcPts val="0"/>
              </a:spcBef>
              <a:spcAft>
                <a:spcPts val="0"/>
              </a:spcAft>
              <a:buNone/>
            </a:pPr>
            <a:r>
              <a:rPr lang="en" sz="1200">
                <a:solidFill>
                  <a:schemeClr val="lt1"/>
                </a:solidFill>
              </a:rPr>
              <a:t>total subreddits of two users</a:t>
            </a:r>
            <a:endParaRPr sz="1200">
              <a:solidFill>
                <a:schemeClr val="lt1"/>
              </a:solidFill>
            </a:endParaRPr>
          </a:p>
        </p:txBody>
      </p:sp>
      <p:sp>
        <p:nvSpPr>
          <p:cNvPr id="114" name="Google Shape;114;p16"/>
          <p:cNvSpPr/>
          <p:nvPr/>
        </p:nvSpPr>
        <p:spPr>
          <a:xfrm>
            <a:off x="5696725" y="3989582"/>
            <a:ext cx="2245200" cy="6855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Edgeslist</a:t>
            </a:r>
            <a:r>
              <a:rPr lang="en" sz="1200">
                <a:solidFill>
                  <a:schemeClr val="lt1"/>
                </a:solidFill>
              </a:rPr>
              <a:t>: between users and subreddits by timestamps, keep duplicates</a:t>
            </a:r>
            <a:endParaRPr sz="1200">
              <a:solidFill>
                <a:schemeClr val="lt1"/>
              </a:solidFill>
            </a:endParaRPr>
          </a:p>
        </p:txBody>
      </p:sp>
      <p:sp>
        <p:nvSpPr>
          <p:cNvPr id="115" name="Google Shape;115;p16"/>
          <p:cNvSpPr/>
          <p:nvPr/>
        </p:nvSpPr>
        <p:spPr>
          <a:xfrm>
            <a:off x="3248100" y="3984139"/>
            <a:ext cx="2245200" cy="6855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Edge Weights: </a:t>
            </a:r>
            <a:r>
              <a:rPr lang="en" sz="1200">
                <a:solidFill>
                  <a:schemeClr val="lt1"/>
                </a:solidFill>
              </a:rPr>
              <a:t>1 if a relationship exists</a:t>
            </a:r>
            <a:endParaRPr sz="1200">
              <a:solidFill>
                <a:srgbClr val="FFFFFF"/>
              </a:solidFill>
            </a:endParaRPr>
          </a:p>
        </p:txBody>
      </p:sp>
      <p:sp>
        <p:nvSpPr>
          <p:cNvPr id="116" name="Google Shape;116;p16"/>
          <p:cNvSpPr/>
          <p:nvPr/>
        </p:nvSpPr>
        <p:spPr>
          <a:xfrm>
            <a:off x="809700" y="1823325"/>
            <a:ext cx="2245200" cy="685500"/>
          </a:xfrm>
          <a:prstGeom prst="roundRect">
            <a:avLst>
              <a:gd name="adj" fmla="val 16667"/>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Timestamps:</a:t>
            </a:r>
            <a:endParaRPr sz="1200" b="1">
              <a:solidFill>
                <a:schemeClr val="lt1"/>
              </a:solidFill>
            </a:endParaRPr>
          </a:p>
          <a:p>
            <a:pPr marL="0" lvl="0" indent="0" algn="l" rtl="0">
              <a:spcBef>
                <a:spcPts val="0"/>
              </a:spcBef>
              <a:spcAft>
                <a:spcPts val="0"/>
              </a:spcAft>
              <a:buNone/>
            </a:pPr>
            <a:r>
              <a:rPr lang="en" sz="1200">
                <a:solidFill>
                  <a:schemeClr val="lt1"/>
                </a:solidFill>
              </a:rPr>
              <a:t>converted using ‘</a:t>
            </a:r>
            <a:r>
              <a:rPr lang="en" sz="1200" i="1">
                <a:solidFill>
                  <a:schemeClr val="lt1"/>
                </a:solidFill>
              </a:rPr>
              <a:t>Anytime’ package </a:t>
            </a:r>
            <a:r>
              <a:rPr lang="en" sz="1200">
                <a:solidFill>
                  <a:schemeClr val="lt1"/>
                </a:solidFill>
              </a:rPr>
              <a:t>in R</a:t>
            </a:r>
            <a:endParaRPr sz="1200" b="1">
              <a:solidFill>
                <a:schemeClr val="lt1"/>
              </a:solidFill>
            </a:endParaRPr>
          </a:p>
        </p:txBody>
      </p:sp>
      <p:sp>
        <p:nvSpPr>
          <p:cNvPr id="117" name="Google Shape;117;p16"/>
          <p:cNvSpPr/>
          <p:nvPr/>
        </p:nvSpPr>
        <p:spPr>
          <a:xfrm>
            <a:off x="3248100" y="1823325"/>
            <a:ext cx="2245200" cy="685500"/>
          </a:xfrm>
          <a:prstGeom prst="roundRect">
            <a:avLst>
              <a:gd name="adj" fmla="val 16667"/>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a:solidFill>
                  <a:schemeClr val="lt1"/>
                </a:solidFill>
              </a:rPr>
              <a:t>Decay: </a:t>
            </a:r>
            <a:r>
              <a:rPr lang="en" sz="1200" dirty="0">
                <a:solidFill>
                  <a:schemeClr val="lt1"/>
                </a:solidFill>
              </a:rPr>
              <a:t>calculated using a 3-month cut-off</a:t>
            </a:r>
            <a:endParaRPr sz="1200" b="1" dirty="0">
              <a:solidFill>
                <a:schemeClr val="lt1"/>
              </a:solidFill>
            </a:endParaRPr>
          </a:p>
        </p:txBody>
      </p:sp>
      <p:sp>
        <p:nvSpPr>
          <p:cNvPr id="118" name="Google Shape;118;p16"/>
          <p:cNvSpPr/>
          <p:nvPr/>
        </p:nvSpPr>
        <p:spPr>
          <a:xfrm>
            <a:off x="5686500" y="1823325"/>
            <a:ext cx="2245200" cy="685500"/>
          </a:xfrm>
          <a:prstGeom prst="roundRect">
            <a:avLst>
              <a:gd name="adj" fmla="val 16667"/>
            </a:avLst>
          </a:prstGeom>
          <a:solidFill>
            <a:srgbClr val="E06666"/>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Subsetting: </a:t>
            </a:r>
            <a:r>
              <a:rPr lang="en" sz="1200">
                <a:solidFill>
                  <a:schemeClr val="lt1"/>
                </a:solidFill>
              </a:rPr>
              <a:t>based on time periods</a:t>
            </a:r>
            <a:endParaRPr sz="1200">
              <a:solidFill>
                <a:schemeClr val="lt1"/>
              </a:solidFill>
            </a:endParaRPr>
          </a:p>
        </p:txBody>
      </p:sp>
      <p:sp>
        <p:nvSpPr>
          <p:cNvPr id="119" name="Google Shape;119;p16"/>
          <p:cNvSpPr txBox="1">
            <a:spLocks noGrp="1"/>
          </p:cNvSpPr>
          <p:nvPr>
            <p:ph type="body" idx="1"/>
          </p:nvPr>
        </p:nvSpPr>
        <p:spPr>
          <a:xfrm>
            <a:off x="2735017" y="1443600"/>
            <a:ext cx="4645800" cy="48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E06666"/>
                </a:solidFill>
              </a:rPr>
              <a:t>Generic data preparation for both networks:</a:t>
            </a:r>
            <a:endParaRPr b="1">
              <a:solidFill>
                <a:srgbClr val="E06666"/>
              </a:solidFill>
            </a:endParaRPr>
          </a:p>
        </p:txBody>
      </p:sp>
      <p:sp>
        <p:nvSpPr>
          <p:cNvPr id="120" name="Google Shape;120;p16"/>
          <p:cNvSpPr txBox="1">
            <a:spLocks noGrp="1"/>
          </p:cNvSpPr>
          <p:nvPr>
            <p:ph type="body" idx="1"/>
          </p:nvPr>
        </p:nvSpPr>
        <p:spPr>
          <a:xfrm>
            <a:off x="2152049" y="2700775"/>
            <a:ext cx="5297100" cy="48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24B6CA"/>
                </a:solidFill>
              </a:rPr>
              <a:t>Specialized data preparation for user and subreddit networks:</a:t>
            </a:r>
            <a:endParaRPr b="1">
              <a:solidFill>
                <a:srgbClr val="24B6CA"/>
              </a:solidFill>
            </a:endParaRPr>
          </a:p>
        </p:txBody>
      </p:sp>
      <p:sp>
        <p:nvSpPr>
          <p:cNvPr id="121" name="Google Shape;121;p16"/>
          <p:cNvSpPr txBox="1">
            <a:spLocks noGrp="1"/>
          </p:cNvSpPr>
          <p:nvPr>
            <p:ph type="body" idx="1"/>
          </p:nvPr>
        </p:nvSpPr>
        <p:spPr>
          <a:xfrm>
            <a:off x="3118626" y="4718925"/>
            <a:ext cx="5187300" cy="48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666666"/>
                </a:solidFill>
              </a:rPr>
              <a:t>* All data is subset to December 2016, unless specified otherwise</a:t>
            </a:r>
            <a:endParaRPr b="1">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p:nvPr/>
        </p:nvSpPr>
        <p:spPr>
          <a:xfrm>
            <a:off x="431424" y="1765721"/>
            <a:ext cx="2100000" cy="5352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rPr>
              <a:t>Frequency of interaction</a:t>
            </a:r>
            <a:endParaRPr sz="900" b="1" dirty="0">
              <a:solidFill>
                <a:srgbClr val="FFFFFF"/>
              </a:solidFill>
            </a:endParaRPr>
          </a:p>
        </p:txBody>
      </p:sp>
      <p:sp>
        <p:nvSpPr>
          <p:cNvPr id="127" name="Google Shape;127;p17"/>
          <p:cNvSpPr txBox="1">
            <a:spLocks noGrp="1"/>
          </p:cNvSpPr>
          <p:nvPr>
            <p:ph type="title"/>
          </p:nvPr>
        </p:nvSpPr>
        <p:spPr>
          <a:xfrm>
            <a:off x="586200" y="641325"/>
            <a:ext cx="87402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434343"/>
                </a:solidFill>
              </a:rPr>
              <a:t>The insights map - intended goals. </a:t>
            </a:r>
            <a:endParaRPr sz="2400">
              <a:solidFill>
                <a:srgbClr val="434343"/>
              </a:solidFill>
            </a:endParaRPr>
          </a:p>
          <a:p>
            <a:pPr marL="0" lvl="0" indent="0" algn="l" rtl="0">
              <a:spcBef>
                <a:spcPts val="0"/>
              </a:spcBef>
              <a:spcAft>
                <a:spcPts val="0"/>
              </a:spcAft>
              <a:buNone/>
            </a:pPr>
            <a:endParaRPr sz="2400">
              <a:solidFill>
                <a:srgbClr val="434343"/>
              </a:solidFill>
            </a:endParaRPr>
          </a:p>
        </p:txBody>
      </p:sp>
      <p:sp>
        <p:nvSpPr>
          <p:cNvPr id="137" name="Google Shape;137;p17"/>
          <p:cNvSpPr/>
          <p:nvPr/>
        </p:nvSpPr>
        <p:spPr>
          <a:xfrm>
            <a:off x="2925715" y="1117086"/>
            <a:ext cx="3407700" cy="5352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rgbClr val="FFFFFF"/>
                </a:solidFill>
              </a:rPr>
              <a:t>Understanding the </a:t>
            </a:r>
            <a:r>
              <a:rPr lang="en" b="1" dirty="0">
                <a:solidFill>
                  <a:srgbClr val="FFFFFF"/>
                </a:solidFill>
              </a:rPr>
              <a:t>Network </a:t>
            </a:r>
            <a:endParaRPr sz="900" b="1" dirty="0">
              <a:solidFill>
                <a:srgbClr val="FFFFFF"/>
              </a:solidFill>
            </a:endParaRPr>
          </a:p>
        </p:txBody>
      </p:sp>
      <p:sp>
        <p:nvSpPr>
          <p:cNvPr id="138" name="Google Shape;138;p17"/>
          <p:cNvSpPr/>
          <p:nvPr/>
        </p:nvSpPr>
        <p:spPr>
          <a:xfrm>
            <a:off x="6542447" y="1765721"/>
            <a:ext cx="2100000" cy="535200"/>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rPr>
              <a:t>Diversity </a:t>
            </a:r>
            <a:r>
              <a:rPr lang="en-US" b="1" dirty="0">
                <a:solidFill>
                  <a:srgbClr val="FFFFFF"/>
                </a:solidFill>
              </a:rPr>
              <a:t>of interaction</a:t>
            </a:r>
            <a:endParaRPr sz="900" b="1" dirty="0">
              <a:solidFill>
                <a:srgbClr val="FFFFFF"/>
              </a:solidFill>
            </a:endParaRPr>
          </a:p>
        </p:txBody>
      </p:sp>
      <p:sp>
        <p:nvSpPr>
          <p:cNvPr id="139" name="Google Shape;139;p17"/>
          <p:cNvSpPr/>
          <p:nvPr/>
        </p:nvSpPr>
        <p:spPr>
          <a:xfrm>
            <a:off x="3443246" y="3773411"/>
            <a:ext cx="2571750" cy="506005"/>
          </a:xfrm>
          <a:prstGeom prst="roundRect">
            <a:avLst>
              <a:gd name="adj" fmla="val 16667"/>
            </a:avLst>
          </a:prstGeom>
          <a:solidFill>
            <a:srgbClr val="E06666"/>
          </a:solidFill>
          <a:ln w="952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rPr>
              <a:t>Deployment</a:t>
            </a:r>
            <a:endParaRPr sz="900" b="1" dirty="0">
              <a:solidFill>
                <a:srgbClr val="FFFFFF"/>
              </a:solidFill>
            </a:endParaRPr>
          </a:p>
        </p:txBody>
      </p:sp>
      <p:sp>
        <p:nvSpPr>
          <p:cNvPr id="140" name="Google Shape;140;p17"/>
          <p:cNvSpPr/>
          <p:nvPr/>
        </p:nvSpPr>
        <p:spPr>
          <a:xfrm>
            <a:off x="5345887" y="4452169"/>
            <a:ext cx="2515954" cy="535200"/>
          </a:xfrm>
          <a:prstGeom prst="roundRect">
            <a:avLst>
              <a:gd name="adj" fmla="val 16667"/>
            </a:avLst>
          </a:prstGeom>
          <a:solidFill>
            <a:srgbClr val="24B6CA"/>
          </a:solidFill>
          <a:ln w="9525" cap="flat" cmpd="sng">
            <a:solidFill>
              <a:srgbClr val="24B6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FFFFFF"/>
                </a:solidFill>
              </a:rPr>
              <a:t>Prediction </a:t>
            </a:r>
            <a:endParaRPr sz="1200" b="1" dirty="0">
              <a:solidFill>
                <a:srgbClr val="FFFFFF"/>
              </a:solidFill>
            </a:endParaRPr>
          </a:p>
        </p:txBody>
      </p:sp>
      <p:sp>
        <p:nvSpPr>
          <p:cNvPr id="141" name="Google Shape;141;p17"/>
          <p:cNvSpPr/>
          <p:nvPr/>
        </p:nvSpPr>
        <p:spPr>
          <a:xfrm>
            <a:off x="1991580" y="4452169"/>
            <a:ext cx="2515954" cy="535200"/>
          </a:xfrm>
          <a:prstGeom prst="roundRect">
            <a:avLst>
              <a:gd name="adj" fmla="val 16667"/>
            </a:avLst>
          </a:prstGeom>
          <a:solidFill>
            <a:srgbClr val="24B6CA"/>
          </a:solidFill>
          <a:ln w="9525" cap="flat" cmpd="sng">
            <a:solidFill>
              <a:srgbClr val="24B6C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rgbClr val="FFFFFF"/>
                </a:solidFill>
              </a:rPr>
              <a:t>Recommendation </a:t>
            </a:r>
            <a:r>
              <a:rPr lang="en-US" sz="1200" b="1" dirty="0">
                <a:solidFill>
                  <a:srgbClr val="FFFFFF"/>
                </a:solidFill>
              </a:rPr>
              <a:t>system</a:t>
            </a:r>
            <a:endParaRPr sz="1200" b="1" dirty="0">
              <a:solidFill>
                <a:srgbClr val="FFFFFF"/>
              </a:solidFill>
            </a:endParaRPr>
          </a:p>
        </p:txBody>
      </p:sp>
      <p:sp>
        <p:nvSpPr>
          <p:cNvPr id="142" name="Google Shape;142;p17"/>
          <p:cNvSpPr/>
          <p:nvPr/>
        </p:nvSpPr>
        <p:spPr>
          <a:xfrm>
            <a:off x="224452" y="2617905"/>
            <a:ext cx="1039500" cy="429275"/>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rPr>
              <a:t>User Activity</a:t>
            </a:r>
            <a:endParaRPr sz="900" b="1" dirty="0">
              <a:solidFill>
                <a:srgbClr val="FFFFFF"/>
              </a:solidFill>
            </a:endParaRPr>
          </a:p>
        </p:txBody>
      </p:sp>
      <p:sp>
        <p:nvSpPr>
          <p:cNvPr id="143" name="Google Shape;143;p17"/>
          <p:cNvSpPr/>
          <p:nvPr/>
        </p:nvSpPr>
        <p:spPr>
          <a:xfrm>
            <a:off x="1693848" y="2617905"/>
            <a:ext cx="1039500" cy="4092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rPr>
              <a:t>Popularity of subreddits</a:t>
            </a:r>
            <a:endParaRPr sz="900" b="1" dirty="0">
              <a:solidFill>
                <a:srgbClr val="FFFFFF"/>
              </a:solidFill>
            </a:endParaRPr>
          </a:p>
        </p:txBody>
      </p:sp>
      <p:sp>
        <p:nvSpPr>
          <p:cNvPr id="144" name="Google Shape;144;p17"/>
          <p:cNvSpPr/>
          <p:nvPr/>
        </p:nvSpPr>
        <p:spPr>
          <a:xfrm>
            <a:off x="1693848" y="3252809"/>
            <a:ext cx="1039454" cy="6759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rPr>
              <a:t>Classify </a:t>
            </a:r>
            <a:r>
              <a:rPr lang="en-US" sz="900" b="1" dirty="0">
                <a:solidFill>
                  <a:srgbClr val="FFFFFF"/>
                </a:solidFill>
              </a:rPr>
              <a:t>subreddits into subgroups (hot / not)</a:t>
            </a:r>
            <a:endParaRPr sz="900" b="1" dirty="0">
              <a:solidFill>
                <a:srgbClr val="FFFFFF"/>
              </a:solidFill>
            </a:endParaRPr>
          </a:p>
        </p:txBody>
      </p:sp>
      <p:sp>
        <p:nvSpPr>
          <p:cNvPr id="145" name="Google Shape;145;p17"/>
          <p:cNvSpPr/>
          <p:nvPr/>
        </p:nvSpPr>
        <p:spPr>
          <a:xfrm>
            <a:off x="224452" y="3252809"/>
            <a:ext cx="1039500" cy="6759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rPr>
              <a:t>Classify Users into active / inactive</a:t>
            </a:r>
            <a:endParaRPr sz="900" b="1" dirty="0">
              <a:solidFill>
                <a:srgbClr val="FFFFFF"/>
              </a:solidFill>
            </a:endParaRPr>
          </a:p>
        </p:txBody>
      </p:sp>
      <p:sp>
        <p:nvSpPr>
          <p:cNvPr id="146" name="Google Shape;146;p17"/>
          <p:cNvSpPr/>
          <p:nvPr/>
        </p:nvSpPr>
        <p:spPr>
          <a:xfrm>
            <a:off x="6554509" y="2617904"/>
            <a:ext cx="2100000" cy="475339"/>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dirty="0">
                <a:solidFill>
                  <a:srgbClr val="FFFFFF"/>
                </a:solidFill>
              </a:rPr>
              <a:t>Users </a:t>
            </a:r>
            <a:r>
              <a:rPr lang="en" sz="900" b="1" dirty="0">
                <a:solidFill>
                  <a:srgbClr val="FFFFFF"/>
                </a:solidFill>
              </a:rPr>
              <a:t>remain in s</a:t>
            </a:r>
            <a:r>
              <a:rPr lang="en-US" sz="900" b="1" dirty="0">
                <a:solidFill>
                  <a:srgbClr val="FFFFFF"/>
                </a:solidFill>
              </a:rPr>
              <a:t>a</a:t>
            </a:r>
            <a:r>
              <a:rPr lang="en" sz="900" b="1" dirty="0">
                <a:solidFill>
                  <a:srgbClr val="FFFFFF"/>
                </a:solidFill>
              </a:rPr>
              <a:t>me clusters</a:t>
            </a:r>
            <a:endParaRPr sz="900" b="1" dirty="0">
              <a:solidFill>
                <a:srgbClr val="FFFFFF"/>
              </a:solidFill>
            </a:endParaRPr>
          </a:p>
          <a:p>
            <a:pPr marL="0" lvl="0" indent="0" algn="ctr" rtl="0">
              <a:spcBef>
                <a:spcPts val="0"/>
              </a:spcBef>
              <a:spcAft>
                <a:spcPts val="0"/>
              </a:spcAft>
              <a:buNone/>
            </a:pPr>
            <a:r>
              <a:rPr lang="en" sz="900" b="1" dirty="0">
                <a:solidFill>
                  <a:srgbClr val="FFFFFF"/>
                </a:solidFill>
              </a:rPr>
              <a:t>OR </a:t>
            </a:r>
            <a:endParaRPr sz="900" b="1" dirty="0">
              <a:solidFill>
                <a:srgbClr val="FFFFFF"/>
              </a:solidFill>
            </a:endParaRPr>
          </a:p>
          <a:p>
            <a:pPr marL="0" lvl="0" indent="0" algn="ctr" rtl="0">
              <a:spcBef>
                <a:spcPts val="0"/>
              </a:spcBef>
              <a:spcAft>
                <a:spcPts val="0"/>
              </a:spcAft>
              <a:buNone/>
            </a:pPr>
            <a:r>
              <a:rPr lang="en" sz="900" b="1" dirty="0">
                <a:solidFill>
                  <a:srgbClr val="FFFFFF"/>
                </a:solidFill>
              </a:rPr>
              <a:t>branch out</a:t>
            </a:r>
            <a:endParaRPr sz="900" b="1" dirty="0">
              <a:solidFill>
                <a:srgbClr val="FFFFFF"/>
              </a:solidFill>
            </a:endParaRPr>
          </a:p>
        </p:txBody>
      </p:sp>
      <p:sp>
        <p:nvSpPr>
          <p:cNvPr id="147" name="Google Shape;147;p17"/>
          <p:cNvSpPr/>
          <p:nvPr/>
        </p:nvSpPr>
        <p:spPr>
          <a:xfrm>
            <a:off x="6554509" y="3294976"/>
            <a:ext cx="2100000" cy="438300"/>
          </a:xfrm>
          <a:prstGeom prst="roundRect">
            <a:avLst>
              <a:gd name="adj" fmla="val 16667"/>
            </a:avLst>
          </a:prstGeom>
          <a:solidFill>
            <a:srgbClr val="24B6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rgbClr val="FFFFFF"/>
                </a:solidFill>
              </a:rPr>
              <a:t>Classify </a:t>
            </a:r>
            <a:r>
              <a:rPr lang="en-US" sz="900" b="1" dirty="0">
                <a:solidFill>
                  <a:srgbClr val="FFFFFF"/>
                </a:solidFill>
              </a:rPr>
              <a:t>users </a:t>
            </a:r>
            <a:r>
              <a:rPr lang="en" sz="900" b="1" dirty="0">
                <a:solidFill>
                  <a:srgbClr val="FFFFFF"/>
                </a:solidFill>
              </a:rPr>
              <a:t>as</a:t>
            </a:r>
          </a:p>
          <a:p>
            <a:pPr marL="0" lvl="0" indent="0" algn="ctr" rtl="0">
              <a:spcBef>
                <a:spcPts val="0"/>
              </a:spcBef>
              <a:spcAft>
                <a:spcPts val="0"/>
              </a:spcAft>
              <a:buNone/>
            </a:pPr>
            <a:r>
              <a:rPr lang="en" sz="900" b="1" dirty="0">
                <a:solidFill>
                  <a:srgbClr val="FFFFFF"/>
                </a:solidFill>
              </a:rPr>
              <a:t>Generalist /  Specialist</a:t>
            </a:r>
            <a:endParaRPr sz="900" b="1" dirty="0">
              <a:solidFill>
                <a:srgbClr val="FFFFFF"/>
              </a:solidFill>
            </a:endParaRPr>
          </a:p>
        </p:txBody>
      </p:sp>
      <p:cxnSp>
        <p:nvCxnSpPr>
          <p:cNvPr id="5" name="Straight Connector 4">
            <a:extLst>
              <a:ext uri="{FF2B5EF4-FFF2-40B4-BE49-F238E27FC236}">
                <a16:creationId xmlns:a16="http://schemas.microsoft.com/office/drawing/2014/main" id="{7FE74D75-5D4A-4C43-8611-489E9901E781}"/>
              </a:ext>
            </a:extLst>
          </p:cNvPr>
          <p:cNvCxnSpPr>
            <a:cxnSpLocks/>
          </p:cNvCxnSpPr>
          <p:nvPr/>
        </p:nvCxnSpPr>
        <p:spPr>
          <a:xfrm>
            <a:off x="1481424" y="1362964"/>
            <a:ext cx="14442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C941E9-E878-453A-A996-D6AD61F78314}"/>
              </a:ext>
            </a:extLst>
          </p:cNvPr>
          <p:cNvCxnSpPr>
            <a:stCxn id="137" idx="3"/>
          </p:cNvCxnSpPr>
          <p:nvPr/>
        </p:nvCxnSpPr>
        <p:spPr>
          <a:xfrm>
            <a:off x="6333415" y="1384686"/>
            <a:ext cx="11710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09211C-B92B-4E5D-9197-F23333BF6606}"/>
              </a:ext>
            </a:extLst>
          </p:cNvPr>
          <p:cNvCxnSpPr>
            <a:endCxn id="126" idx="0"/>
          </p:cNvCxnSpPr>
          <p:nvPr/>
        </p:nvCxnSpPr>
        <p:spPr>
          <a:xfrm>
            <a:off x="1481424" y="1384686"/>
            <a:ext cx="0" cy="381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8EF30B-0524-481F-B090-AC04DEF306C9}"/>
              </a:ext>
            </a:extLst>
          </p:cNvPr>
          <p:cNvCxnSpPr>
            <a:cxnSpLocks/>
            <a:endCxn id="138" idx="0"/>
          </p:cNvCxnSpPr>
          <p:nvPr/>
        </p:nvCxnSpPr>
        <p:spPr>
          <a:xfrm>
            <a:off x="7592447" y="1362964"/>
            <a:ext cx="0" cy="402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B3D486-069A-4A2B-8564-D408C670D75D}"/>
              </a:ext>
            </a:extLst>
          </p:cNvPr>
          <p:cNvCxnSpPr>
            <a:stCxn id="137" idx="3"/>
          </p:cNvCxnSpPr>
          <p:nvPr/>
        </p:nvCxnSpPr>
        <p:spPr>
          <a:xfrm>
            <a:off x="6333415" y="1384686"/>
            <a:ext cx="12590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0476C2-751C-419C-8CA7-8E4856F66AFF}"/>
              </a:ext>
            </a:extLst>
          </p:cNvPr>
          <p:cNvCxnSpPr>
            <a:cxnSpLocks/>
          </p:cNvCxnSpPr>
          <p:nvPr/>
        </p:nvCxnSpPr>
        <p:spPr>
          <a:xfrm>
            <a:off x="1481401" y="2278996"/>
            <a:ext cx="732174" cy="31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C80B678-ACBF-45AA-B279-A49B08C5957A}"/>
              </a:ext>
            </a:extLst>
          </p:cNvPr>
          <p:cNvCxnSpPr>
            <a:cxnSpLocks/>
          </p:cNvCxnSpPr>
          <p:nvPr/>
        </p:nvCxnSpPr>
        <p:spPr>
          <a:xfrm flipH="1">
            <a:off x="776946" y="2283213"/>
            <a:ext cx="737222" cy="31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06F385F-59EE-48F1-9F39-7B2E6F56D625}"/>
              </a:ext>
            </a:extLst>
          </p:cNvPr>
          <p:cNvCxnSpPr>
            <a:stCxn id="142" idx="2"/>
            <a:endCxn id="145" idx="0"/>
          </p:cNvCxnSpPr>
          <p:nvPr/>
        </p:nvCxnSpPr>
        <p:spPr>
          <a:xfrm>
            <a:off x="744202" y="3047180"/>
            <a:ext cx="0" cy="205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9ADB3F4-F8DF-4823-8CBC-BD36AEA5B946}"/>
              </a:ext>
            </a:extLst>
          </p:cNvPr>
          <p:cNvCxnSpPr>
            <a:stCxn id="143" idx="2"/>
            <a:endCxn id="144" idx="0"/>
          </p:cNvCxnSpPr>
          <p:nvPr/>
        </p:nvCxnSpPr>
        <p:spPr>
          <a:xfrm flipH="1">
            <a:off x="2213575" y="3027105"/>
            <a:ext cx="23" cy="225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CBBB6166-56A7-4508-856B-574C3ADE31F0}"/>
              </a:ext>
            </a:extLst>
          </p:cNvPr>
          <p:cNvSpPr/>
          <p:nvPr/>
        </p:nvSpPr>
        <p:spPr>
          <a:xfrm>
            <a:off x="1496906" y="4125815"/>
            <a:ext cx="117872" cy="89297"/>
          </a:xfrm>
          <a:prstGeom prst="ellipse">
            <a:avLst/>
          </a:prstGeom>
          <a:ln>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11B5CEF2-F555-4773-A69B-9D2668E01F50}"/>
              </a:ext>
            </a:extLst>
          </p:cNvPr>
          <p:cNvCxnSpPr>
            <a:stCxn id="145" idx="2"/>
            <a:endCxn id="29" idx="1"/>
          </p:cNvCxnSpPr>
          <p:nvPr/>
        </p:nvCxnSpPr>
        <p:spPr>
          <a:xfrm>
            <a:off x="744202" y="3928709"/>
            <a:ext cx="769966" cy="210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0C18564-5EBF-4AD9-8F75-B3F0AE238F7E}"/>
              </a:ext>
            </a:extLst>
          </p:cNvPr>
          <p:cNvCxnSpPr>
            <a:stCxn id="144" idx="2"/>
            <a:endCxn id="29" idx="7"/>
          </p:cNvCxnSpPr>
          <p:nvPr/>
        </p:nvCxnSpPr>
        <p:spPr>
          <a:xfrm flipH="1">
            <a:off x="1597516" y="3928709"/>
            <a:ext cx="616059" cy="210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74BF18C7-1194-4969-897C-F53D062278F5}"/>
              </a:ext>
            </a:extLst>
          </p:cNvPr>
          <p:cNvCxnSpPr>
            <a:cxnSpLocks/>
            <a:stCxn id="29" idx="6"/>
          </p:cNvCxnSpPr>
          <p:nvPr/>
        </p:nvCxnSpPr>
        <p:spPr>
          <a:xfrm flipV="1">
            <a:off x="1614778" y="4154413"/>
            <a:ext cx="1816406" cy="1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937B9BA-D0B6-434A-AE26-9F7EF3B00D3E}"/>
              </a:ext>
            </a:extLst>
          </p:cNvPr>
          <p:cNvCxnSpPr>
            <a:stCxn id="138" idx="2"/>
            <a:endCxn id="146" idx="0"/>
          </p:cNvCxnSpPr>
          <p:nvPr/>
        </p:nvCxnSpPr>
        <p:spPr>
          <a:xfrm>
            <a:off x="7592447" y="2300921"/>
            <a:ext cx="12062" cy="316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4A43D52-217C-4CD3-81A4-651B560D7B56}"/>
              </a:ext>
            </a:extLst>
          </p:cNvPr>
          <p:cNvCxnSpPr>
            <a:stCxn id="146" idx="2"/>
            <a:endCxn id="147" idx="0"/>
          </p:cNvCxnSpPr>
          <p:nvPr/>
        </p:nvCxnSpPr>
        <p:spPr>
          <a:xfrm>
            <a:off x="7604509" y="3093243"/>
            <a:ext cx="0" cy="201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CE8F532-1517-4B9C-B568-C602446C3718}"/>
              </a:ext>
            </a:extLst>
          </p:cNvPr>
          <p:cNvCxnSpPr>
            <a:cxnSpLocks/>
          </p:cNvCxnSpPr>
          <p:nvPr/>
        </p:nvCxnSpPr>
        <p:spPr>
          <a:xfrm flipH="1">
            <a:off x="6027058" y="4125815"/>
            <a:ext cx="1577450" cy="13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AF09494-3BEC-4416-857D-03C3DFEDEED6}"/>
              </a:ext>
            </a:extLst>
          </p:cNvPr>
          <p:cNvCxnSpPr>
            <a:cxnSpLocks/>
            <a:stCxn id="147" idx="2"/>
          </p:cNvCxnSpPr>
          <p:nvPr/>
        </p:nvCxnSpPr>
        <p:spPr>
          <a:xfrm>
            <a:off x="7604509" y="3733276"/>
            <a:ext cx="0" cy="399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5D40985E-7E87-43DA-864B-B6E96FF3E4A3}"/>
              </a:ext>
            </a:extLst>
          </p:cNvPr>
          <p:cNvCxnSpPr>
            <a:stCxn id="139" idx="2"/>
          </p:cNvCxnSpPr>
          <p:nvPr/>
        </p:nvCxnSpPr>
        <p:spPr>
          <a:xfrm flipH="1">
            <a:off x="4057650" y="4279416"/>
            <a:ext cx="671471" cy="172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FE9EB5F-4A7E-4B59-A9DD-CB8A6A6584BC}"/>
              </a:ext>
            </a:extLst>
          </p:cNvPr>
          <p:cNvCxnSpPr>
            <a:stCxn id="139" idx="2"/>
          </p:cNvCxnSpPr>
          <p:nvPr/>
        </p:nvCxnSpPr>
        <p:spPr>
          <a:xfrm>
            <a:off x="4729121" y="4279416"/>
            <a:ext cx="1008084" cy="172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688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653250" y="63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434343"/>
                </a:solidFill>
              </a:rPr>
              <a:t>User Activeness</a:t>
            </a:r>
            <a:endParaRPr sz="2400" dirty="0">
              <a:solidFill>
                <a:srgbClr val="434343"/>
              </a:solidFill>
            </a:endParaRPr>
          </a:p>
        </p:txBody>
      </p:sp>
      <p:sp>
        <p:nvSpPr>
          <p:cNvPr id="174" name="Google Shape;174;p21"/>
          <p:cNvSpPr txBox="1">
            <a:spLocks noGrp="1"/>
          </p:cNvSpPr>
          <p:nvPr>
            <p:ph type="body" idx="1"/>
          </p:nvPr>
        </p:nvSpPr>
        <p:spPr>
          <a:xfrm>
            <a:off x="729450" y="1926475"/>
            <a:ext cx="7688700" cy="22611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SzPts val="1700"/>
              <a:buAutoNum type="arabicPeriod"/>
            </a:pPr>
            <a:r>
              <a:rPr lang="en-US" sz="1700" dirty="0"/>
              <a:t>To observe </a:t>
            </a:r>
            <a:r>
              <a:rPr lang="en-US" sz="1700" b="1" dirty="0">
                <a:solidFill>
                  <a:srgbClr val="24B6CA"/>
                </a:solidFill>
              </a:rPr>
              <a:t>distribution</a:t>
            </a:r>
            <a:r>
              <a:rPr lang="en-US" sz="1700" dirty="0"/>
              <a:t> of activity across user base</a:t>
            </a:r>
            <a:endParaRPr lang="en" sz="1700" dirty="0"/>
          </a:p>
          <a:p>
            <a:pPr marL="457200" lvl="0" indent="-336550" algn="l" rtl="0">
              <a:lnSpc>
                <a:spcPct val="150000"/>
              </a:lnSpc>
              <a:spcBef>
                <a:spcPts val="0"/>
              </a:spcBef>
              <a:spcAft>
                <a:spcPts val="0"/>
              </a:spcAft>
              <a:buSzPts val="1700"/>
              <a:buAutoNum type="arabicPeriod"/>
            </a:pPr>
            <a:r>
              <a:rPr lang="en-US" sz="1700" dirty="0"/>
              <a:t>To classify users into different </a:t>
            </a:r>
            <a:r>
              <a:rPr lang="en-US" sz="1700" b="1" dirty="0">
                <a:solidFill>
                  <a:srgbClr val="24B6CA"/>
                </a:solidFill>
              </a:rPr>
              <a:t>groups</a:t>
            </a:r>
            <a:r>
              <a:rPr lang="en-US" sz="1700" dirty="0"/>
              <a:t> based on activity</a:t>
            </a:r>
          </a:p>
          <a:p>
            <a:pPr marL="457200" lvl="0" indent="-336550" algn="l" rtl="0">
              <a:lnSpc>
                <a:spcPct val="150000"/>
              </a:lnSpc>
              <a:spcBef>
                <a:spcPts val="0"/>
              </a:spcBef>
              <a:spcAft>
                <a:spcPts val="0"/>
              </a:spcAft>
              <a:buSzPts val="1700"/>
              <a:buAutoNum type="arabicPeriod"/>
            </a:pPr>
            <a:r>
              <a:rPr lang="en" sz="1700" dirty="0"/>
              <a:t>To </a:t>
            </a:r>
            <a:r>
              <a:rPr lang="en-US" sz="1700" dirty="0"/>
              <a:t>graphically inspect whether user activity depends on volume of subscriptions</a:t>
            </a:r>
            <a:endParaRPr sz="1700" dirty="0"/>
          </a:p>
        </p:txBody>
      </p:sp>
    </p:spTree>
    <p:extLst>
      <p:ext uri="{BB962C8B-B14F-4D97-AF65-F5344CB8AC3E}">
        <p14:creationId xmlns:p14="http://schemas.microsoft.com/office/powerpoint/2010/main" val="783924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19"/>
          <p:cNvSpPr txBox="1">
            <a:spLocks noGrp="1"/>
          </p:cNvSpPr>
          <p:nvPr>
            <p:ph type="title"/>
          </p:nvPr>
        </p:nvSpPr>
        <p:spPr>
          <a:xfrm>
            <a:off x="653250" y="632850"/>
            <a:ext cx="7688700" cy="52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rgbClr val="434343"/>
                </a:solidFill>
              </a:rPr>
              <a:t>User Activene</a:t>
            </a:r>
            <a:r>
              <a:rPr lang="en-US" sz="2400" dirty="0">
                <a:solidFill>
                  <a:srgbClr val="434343"/>
                </a:solidFill>
              </a:rPr>
              <a:t>ss</a:t>
            </a:r>
            <a:r>
              <a:rPr lang="en" sz="2400" dirty="0">
                <a:solidFill>
                  <a:srgbClr val="434343"/>
                </a:solidFill>
              </a:rPr>
              <a:t> : </a:t>
            </a:r>
            <a:r>
              <a:rPr lang="en-US" sz="2400" dirty="0">
                <a:solidFill>
                  <a:srgbClr val="434343"/>
                </a:solidFill>
              </a:rPr>
              <a:t>Distribution and Classification</a:t>
            </a:r>
            <a:r>
              <a:rPr lang="en" sz="2400" dirty="0">
                <a:solidFill>
                  <a:srgbClr val="434343"/>
                </a:solidFill>
              </a:rPr>
              <a:t> </a:t>
            </a:r>
            <a:endParaRPr sz="2400" dirty="0">
              <a:solidFill>
                <a:srgbClr val="434343"/>
              </a:solidFill>
            </a:endParaRPr>
          </a:p>
        </p:txBody>
      </p:sp>
      <p:sp>
        <p:nvSpPr>
          <p:cNvPr id="160" name="Google Shape;160;p19"/>
          <p:cNvSpPr txBox="1">
            <a:spLocks noGrp="1"/>
          </p:cNvSpPr>
          <p:nvPr>
            <p:ph type="body" idx="1"/>
          </p:nvPr>
        </p:nvSpPr>
        <p:spPr>
          <a:xfrm>
            <a:off x="721518" y="1459950"/>
            <a:ext cx="4847531" cy="2153701"/>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dirty="0"/>
              <a:t>The median reddit user comments </a:t>
            </a:r>
            <a:r>
              <a:rPr lang="en" sz="1400" b="1" dirty="0">
                <a:solidFill>
                  <a:srgbClr val="E06666"/>
                </a:solidFill>
              </a:rPr>
              <a:t>70</a:t>
            </a:r>
            <a:r>
              <a:rPr lang="en" sz="1400" dirty="0"/>
              <a:t> times per month</a:t>
            </a:r>
            <a:endParaRPr sz="1400" dirty="0"/>
          </a:p>
          <a:p>
            <a:pPr marL="457200" lvl="0" indent="-317500" algn="l" rtl="0">
              <a:lnSpc>
                <a:spcPct val="150000"/>
              </a:lnSpc>
              <a:spcBef>
                <a:spcPts val="0"/>
              </a:spcBef>
              <a:spcAft>
                <a:spcPts val="0"/>
              </a:spcAft>
              <a:buSzPts val="1400"/>
              <a:buChar char="●"/>
            </a:pPr>
            <a:r>
              <a:rPr lang="en" sz="1400" dirty="0"/>
              <a:t>The activity of users is an exponentially</a:t>
            </a:r>
            <a:r>
              <a:rPr lang="en" sz="1400" dirty="0">
                <a:solidFill>
                  <a:srgbClr val="E06666"/>
                </a:solidFill>
              </a:rPr>
              <a:t> </a:t>
            </a:r>
            <a:r>
              <a:rPr lang="en" sz="1400" b="1" dirty="0">
                <a:solidFill>
                  <a:srgbClr val="E06666"/>
                </a:solidFill>
              </a:rPr>
              <a:t>decaying</a:t>
            </a:r>
            <a:r>
              <a:rPr lang="en" sz="1400" dirty="0"/>
              <a:t>  graph. Most users make less than </a:t>
            </a:r>
            <a:r>
              <a:rPr lang="en" sz="1400" b="1" dirty="0">
                <a:solidFill>
                  <a:srgbClr val="E06666"/>
                </a:solidFill>
              </a:rPr>
              <a:t>200</a:t>
            </a:r>
            <a:r>
              <a:rPr lang="en" sz="1400" dirty="0"/>
              <a:t> comments per month </a:t>
            </a:r>
            <a:endParaRPr sz="1400" dirty="0"/>
          </a:p>
          <a:p>
            <a:pPr marL="457200" lvl="0" indent="-317500" algn="l" rtl="0">
              <a:lnSpc>
                <a:spcPct val="150000"/>
              </a:lnSpc>
              <a:spcBef>
                <a:spcPts val="0"/>
              </a:spcBef>
              <a:spcAft>
                <a:spcPts val="0"/>
              </a:spcAft>
              <a:buSzPts val="1400"/>
              <a:buChar char="●"/>
            </a:pPr>
            <a:r>
              <a:rPr lang="en" sz="1400" dirty="0"/>
              <a:t>Based on the </a:t>
            </a:r>
            <a:r>
              <a:rPr lang="en" sz="1400" b="1" dirty="0">
                <a:solidFill>
                  <a:srgbClr val="E06666"/>
                </a:solidFill>
              </a:rPr>
              <a:t>percentile</a:t>
            </a:r>
            <a:r>
              <a:rPr lang="en" sz="1400" dirty="0"/>
              <a:t> distribution, we can classify users into groups </a:t>
            </a:r>
            <a:endParaRPr sz="1400" dirty="0"/>
          </a:p>
          <a:p>
            <a:pPr marL="0" lvl="0" indent="0" algn="l" rtl="0">
              <a:spcBef>
                <a:spcPts val="1600"/>
              </a:spcBef>
              <a:spcAft>
                <a:spcPts val="1600"/>
              </a:spcAft>
              <a:buNone/>
            </a:pPr>
            <a:endParaRPr dirty="0"/>
          </a:p>
        </p:txBody>
      </p:sp>
      <p:pic>
        <p:nvPicPr>
          <p:cNvPr id="161" name="Google Shape;161;p19"/>
          <p:cNvPicPr preferRelativeResize="0"/>
          <p:nvPr/>
        </p:nvPicPr>
        <p:blipFill>
          <a:blip r:embed="rId3">
            <a:alphaModFix/>
          </a:blip>
          <a:stretch>
            <a:fillRect/>
          </a:stretch>
        </p:blipFill>
        <p:spPr>
          <a:xfrm>
            <a:off x="5661597" y="1544847"/>
            <a:ext cx="3324048" cy="2329551"/>
          </a:xfrm>
          <a:prstGeom prst="rect">
            <a:avLst/>
          </a:prstGeom>
          <a:noFill/>
          <a:ln>
            <a:noFill/>
          </a:ln>
        </p:spPr>
      </p:pic>
      <p:graphicFrame>
        <p:nvGraphicFramePr>
          <p:cNvPr id="3" name="Table 2">
            <a:extLst>
              <a:ext uri="{FF2B5EF4-FFF2-40B4-BE49-F238E27FC236}">
                <a16:creationId xmlns:a16="http://schemas.microsoft.com/office/drawing/2014/main" id="{0CE7A9ED-4D52-4C8B-8792-A2B3D27F53B5}"/>
              </a:ext>
            </a:extLst>
          </p:cNvPr>
          <p:cNvGraphicFramePr>
            <a:graphicFrameLocks noGrp="1"/>
          </p:cNvGraphicFramePr>
          <p:nvPr>
            <p:extLst>
              <p:ext uri="{D42A27DB-BD31-4B8C-83A1-F6EECF244321}">
                <p14:modId xmlns:p14="http://schemas.microsoft.com/office/powerpoint/2010/main" val="1664322594"/>
              </p:ext>
            </p:extLst>
          </p:nvPr>
        </p:nvGraphicFramePr>
        <p:xfrm>
          <a:off x="1185862" y="3918451"/>
          <a:ext cx="5715000" cy="758190"/>
        </p:xfrm>
        <a:graphic>
          <a:graphicData uri="http://schemas.openxmlformats.org/drawingml/2006/table">
            <a:tbl>
              <a:tblPr/>
              <a:tblGrid>
                <a:gridCol w="635000">
                  <a:extLst>
                    <a:ext uri="{9D8B030D-6E8A-4147-A177-3AD203B41FA5}">
                      <a16:colId xmlns:a16="http://schemas.microsoft.com/office/drawing/2014/main" val="271004740"/>
                    </a:ext>
                  </a:extLst>
                </a:gridCol>
                <a:gridCol w="635000">
                  <a:extLst>
                    <a:ext uri="{9D8B030D-6E8A-4147-A177-3AD203B41FA5}">
                      <a16:colId xmlns:a16="http://schemas.microsoft.com/office/drawing/2014/main" val="3451224583"/>
                    </a:ext>
                  </a:extLst>
                </a:gridCol>
                <a:gridCol w="635000">
                  <a:extLst>
                    <a:ext uri="{9D8B030D-6E8A-4147-A177-3AD203B41FA5}">
                      <a16:colId xmlns:a16="http://schemas.microsoft.com/office/drawing/2014/main" val="4075893565"/>
                    </a:ext>
                  </a:extLst>
                </a:gridCol>
                <a:gridCol w="635000">
                  <a:extLst>
                    <a:ext uri="{9D8B030D-6E8A-4147-A177-3AD203B41FA5}">
                      <a16:colId xmlns:a16="http://schemas.microsoft.com/office/drawing/2014/main" val="350643559"/>
                    </a:ext>
                  </a:extLst>
                </a:gridCol>
                <a:gridCol w="635000">
                  <a:extLst>
                    <a:ext uri="{9D8B030D-6E8A-4147-A177-3AD203B41FA5}">
                      <a16:colId xmlns:a16="http://schemas.microsoft.com/office/drawing/2014/main" val="3383145376"/>
                    </a:ext>
                  </a:extLst>
                </a:gridCol>
                <a:gridCol w="635000">
                  <a:extLst>
                    <a:ext uri="{9D8B030D-6E8A-4147-A177-3AD203B41FA5}">
                      <a16:colId xmlns:a16="http://schemas.microsoft.com/office/drawing/2014/main" val="2830290334"/>
                    </a:ext>
                  </a:extLst>
                </a:gridCol>
                <a:gridCol w="635000">
                  <a:extLst>
                    <a:ext uri="{9D8B030D-6E8A-4147-A177-3AD203B41FA5}">
                      <a16:colId xmlns:a16="http://schemas.microsoft.com/office/drawing/2014/main" val="3407338299"/>
                    </a:ext>
                  </a:extLst>
                </a:gridCol>
                <a:gridCol w="635000">
                  <a:extLst>
                    <a:ext uri="{9D8B030D-6E8A-4147-A177-3AD203B41FA5}">
                      <a16:colId xmlns:a16="http://schemas.microsoft.com/office/drawing/2014/main" val="632070079"/>
                    </a:ext>
                  </a:extLst>
                </a:gridCol>
                <a:gridCol w="635000">
                  <a:extLst>
                    <a:ext uri="{9D8B030D-6E8A-4147-A177-3AD203B41FA5}">
                      <a16:colId xmlns:a16="http://schemas.microsoft.com/office/drawing/2014/main" val="4176661013"/>
                    </a:ext>
                  </a:extLst>
                </a:gridCol>
              </a:tblGrid>
              <a:tr h="201930">
                <a:tc gridSpan="9">
                  <a:txBody>
                    <a:bodyPr/>
                    <a:lstStyle/>
                    <a:p>
                      <a:pPr algn="ctr" fontAlgn="b"/>
                      <a:r>
                        <a:rPr lang="en-US" sz="1200" b="1" i="0" u="none" strike="noStrike" dirty="0">
                          <a:solidFill>
                            <a:srgbClr val="000000"/>
                          </a:solidFill>
                          <a:effectLst/>
                          <a:latin typeface="Calibri" panose="020F0502020204030204" pitchFamily="34" charset="0"/>
                        </a:rPr>
                        <a:t>Percentile distribution of activity per user</a:t>
                      </a:r>
                    </a:p>
                  </a:txBody>
                  <a:tcPr marL="3810" marR="3810" marT="381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4587538"/>
                  </a:ext>
                </a:extLst>
              </a:tr>
              <a:tr h="182880">
                <a:tc>
                  <a:txBody>
                    <a:bodyPr/>
                    <a:lstStyle/>
                    <a:p>
                      <a:pPr algn="ctr" fontAlgn="b"/>
                      <a:r>
                        <a:rPr lang="en-US" sz="1100" b="1" i="0" u="none" strike="noStrike" dirty="0">
                          <a:solidFill>
                            <a:srgbClr val="000000"/>
                          </a:solidFill>
                          <a:effectLst/>
                          <a:latin typeface="Calibri" panose="020F0502020204030204" pitchFamily="34" charset="0"/>
                        </a:rPr>
                        <a:t>10%</a:t>
                      </a:r>
                    </a:p>
                  </a:txBody>
                  <a:tcPr marL="3810" marR="3810" marT="38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Calibri" panose="020F0502020204030204" pitchFamily="34" charset="0"/>
                        </a:rPr>
                        <a:t>20%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30%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40%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50%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60%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70%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80%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90%</a:t>
                      </a:r>
                    </a:p>
                  </a:txBody>
                  <a:tcPr marL="3810" marR="3810" marT="38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1308183"/>
                  </a:ext>
                </a:extLst>
              </a:tr>
              <a:tr h="186690">
                <a:tc>
                  <a:txBody>
                    <a:bodyPr/>
                    <a:lstStyle/>
                    <a:p>
                      <a:pPr algn="ctr" fontAlgn="b"/>
                      <a:r>
                        <a:rPr lang="en-US" sz="1100" b="1" i="0" u="none" strike="noStrike">
                          <a:solidFill>
                            <a:srgbClr val="000000"/>
                          </a:solidFill>
                          <a:effectLst/>
                          <a:latin typeface="Calibri" panose="020F0502020204030204" pitchFamily="34" charset="0"/>
                        </a:rPr>
                        <a:t>6</a:t>
                      </a:r>
                    </a:p>
                  </a:txBody>
                  <a:tcPr marL="3810" marR="3810" marT="381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100" b="1" i="0" u="none" strike="noStrike" dirty="0">
                          <a:solidFill>
                            <a:srgbClr val="000000"/>
                          </a:solidFill>
                          <a:effectLst/>
                          <a:latin typeface="Calibri" panose="020F0502020204030204" pitchFamily="34" charset="0"/>
                        </a:rPr>
                        <a:t>15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2D2"/>
                    </a:solidFill>
                  </a:tcPr>
                </a:tc>
                <a:tc>
                  <a:txBody>
                    <a:bodyPr/>
                    <a:lstStyle/>
                    <a:p>
                      <a:pPr algn="ctr" fontAlgn="b"/>
                      <a:r>
                        <a:rPr lang="en-US" sz="1100" b="1" i="0" u="none" strike="noStrike" dirty="0">
                          <a:solidFill>
                            <a:srgbClr val="000000"/>
                          </a:solidFill>
                          <a:effectLst/>
                          <a:latin typeface="Calibri" panose="020F0502020204030204" pitchFamily="34" charset="0"/>
                        </a:rPr>
                        <a:t>28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DDCC"/>
                    </a:solidFill>
                  </a:tcPr>
                </a:tc>
                <a:tc>
                  <a:txBody>
                    <a:bodyPr/>
                    <a:lstStyle/>
                    <a:p>
                      <a:pPr algn="ctr" fontAlgn="b"/>
                      <a:r>
                        <a:rPr lang="en-US" sz="1100" b="1" i="0" u="none" strike="noStrike">
                          <a:solidFill>
                            <a:srgbClr val="000000"/>
                          </a:solidFill>
                          <a:effectLst/>
                          <a:latin typeface="Calibri" panose="020F0502020204030204" pitchFamily="34" charset="0"/>
                        </a:rPr>
                        <a:t>45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D8C4"/>
                    </a:solidFill>
                  </a:tcPr>
                </a:tc>
                <a:tc>
                  <a:txBody>
                    <a:bodyPr/>
                    <a:lstStyle/>
                    <a:p>
                      <a:pPr algn="ctr" fontAlgn="b"/>
                      <a:r>
                        <a:rPr lang="en-US" sz="1100" b="1" i="0" u="none" strike="noStrike">
                          <a:solidFill>
                            <a:srgbClr val="000000"/>
                          </a:solidFill>
                          <a:effectLst/>
                          <a:latin typeface="Calibri" panose="020F0502020204030204" pitchFamily="34" charset="0"/>
                        </a:rPr>
                        <a:t>70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D0B9"/>
                    </a:solidFill>
                  </a:tcPr>
                </a:tc>
                <a:tc>
                  <a:txBody>
                    <a:bodyPr/>
                    <a:lstStyle/>
                    <a:p>
                      <a:pPr algn="ctr" fontAlgn="b"/>
                      <a:r>
                        <a:rPr lang="en-US" sz="1100" b="1" i="0" u="none" strike="noStrike">
                          <a:solidFill>
                            <a:srgbClr val="000000"/>
                          </a:solidFill>
                          <a:effectLst/>
                          <a:latin typeface="Calibri" panose="020F0502020204030204" pitchFamily="34" charset="0"/>
                        </a:rPr>
                        <a:t>107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0C3A8"/>
                    </a:solidFill>
                  </a:tcPr>
                </a:tc>
                <a:tc>
                  <a:txBody>
                    <a:bodyPr/>
                    <a:lstStyle/>
                    <a:p>
                      <a:pPr algn="ctr" fontAlgn="b"/>
                      <a:r>
                        <a:rPr lang="en-US" sz="1100" b="1" i="0" u="none" strike="noStrike">
                          <a:solidFill>
                            <a:srgbClr val="000000"/>
                          </a:solidFill>
                          <a:effectLst/>
                          <a:latin typeface="Calibri" panose="020F0502020204030204" pitchFamily="34" charset="0"/>
                        </a:rPr>
                        <a:t>160</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B28F"/>
                    </a:solidFill>
                  </a:tcPr>
                </a:tc>
                <a:tc>
                  <a:txBody>
                    <a:bodyPr/>
                    <a:lstStyle/>
                    <a:p>
                      <a:pPr algn="ctr" fontAlgn="b"/>
                      <a:r>
                        <a:rPr lang="en-US" sz="1100" b="1" i="0" u="none" strike="noStrike">
                          <a:solidFill>
                            <a:srgbClr val="000000"/>
                          </a:solidFill>
                          <a:effectLst/>
                          <a:latin typeface="Calibri" panose="020F0502020204030204" pitchFamily="34" charset="0"/>
                        </a:rPr>
                        <a:t>246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9667"/>
                    </a:solidFill>
                  </a:tcPr>
                </a:tc>
                <a:tc>
                  <a:txBody>
                    <a:bodyPr/>
                    <a:lstStyle/>
                    <a:p>
                      <a:pPr algn="ctr" fontAlgn="b"/>
                      <a:r>
                        <a:rPr lang="en-US" sz="1100" b="1" i="0" u="none" strike="noStrike" dirty="0">
                          <a:solidFill>
                            <a:srgbClr val="000000"/>
                          </a:solidFill>
                          <a:effectLst/>
                          <a:latin typeface="Calibri" panose="020F0502020204030204" pitchFamily="34" charset="0"/>
                        </a:rPr>
                        <a:t>430</a:t>
                      </a:r>
                    </a:p>
                  </a:txBody>
                  <a:tcPr marL="3810" marR="3810" marT="381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5911"/>
                    </a:solidFill>
                  </a:tcPr>
                </a:tc>
                <a:extLst>
                  <a:ext uri="{0D108BD9-81ED-4DB2-BD59-A6C34878D82A}">
                    <a16:rowId xmlns:a16="http://schemas.microsoft.com/office/drawing/2014/main" val="43612276"/>
                  </a:ext>
                </a:extLst>
              </a:tr>
              <a:tr h="186690">
                <a:tc>
                  <a:txBody>
                    <a:bodyPr/>
                    <a:lstStyle/>
                    <a:p>
                      <a:pPr algn="ctr" fontAlgn="b"/>
                      <a:r>
                        <a:rPr lang="en-US" sz="1100" b="1" i="0" u="none" strike="noStrike">
                          <a:solidFill>
                            <a:srgbClr val="000000"/>
                          </a:solidFill>
                          <a:effectLst/>
                          <a:latin typeface="Calibri" panose="020F0502020204030204" pitchFamily="34" charset="0"/>
                        </a:rPr>
                        <a:t>Inactive</a:t>
                      </a:r>
                    </a:p>
                  </a:txBody>
                  <a:tcPr marL="3810" marR="3810" marT="381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b"/>
                      <a:r>
                        <a:rPr lang="en-US" sz="1100" b="1" i="0" u="none" strike="noStrike" dirty="0">
                          <a:solidFill>
                            <a:srgbClr val="000000"/>
                          </a:solidFill>
                          <a:effectLst/>
                          <a:latin typeface="Calibri" panose="020F0502020204030204" pitchFamily="34" charset="0"/>
                        </a:rPr>
                        <a:t>Less active</a:t>
                      </a:r>
                    </a:p>
                  </a:txBody>
                  <a:tcPr marL="3810" marR="3810" marT="381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b="1" i="0" u="none" strike="noStrike" dirty="0">
                          <a:solidFill>
                            <a:srgbClr val="000000"/>
                          </a:solidFill>
                          <a:effectLst/>
                          <a:latin typeface="Calibri" panose="020F0502020204030204" pitchFamily="34" charset="0"/>
                        </a:rPr>
                        <a:t>Active</a:t>
                      </a:r>
                    </a:p>
                  </a:txBody>
                  <a:tcPr marL="3810" marR="3810" marT="381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gridSpan="4">
                  <a:txBody>
                    <a:bodyPr/>
                    <a:lstStyle/>
                    <a:p>
                      <a:pPr algn="ctr" fontAlgn="b"/>
                      <a:r>
                        <a:rPr lang="en-US" sz="1100" b="1" i="0" u="none" strike="noStrike" dirty="0">
                          <a:solidFill>
                            <a:srgbClr val="000000"/>
                          </a:solidFill>
                          <a:effectLst/>
                          <a:latin typeface="Calibri" panose="020F0502020204030204" pitchFamily="34" charset="0"/>
                        </a:rPr>
                        <a:t>Very active</a:t>
                      </a:r>
                    </a:p>
                  </a:txBody>
                  <a:tcPr marL="3810" marR="3810" marT="381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1918784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0"/>
          <p:cNvSpPr txBox="1">
            <a:spLocks noGrp="1"/>
          </p:cNvSpPr>
          <p:nvPr>
            <p:ph type="body" idx="1"/>
          </p:nvPr>
        </p:nvSpPr>
        <p:spPr>
          <a:xfrm>
            <a:off x="434700" y="1470666"/>
            <a:ext cx="4137300" cy="2665565"/>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 sz="1400" dirty="0"/>
              <a:t>Higher the degree centrality, higher the activity. Active users tend to be subscribed to multiple subreddit threads</a:t>
            </a:r>
            <a:endParaRPr sz="1400" dirty="0"/>
          </a:p>
          <a:p>
            <a:pPr marL="457200" lvl="0" indent="-317500" algn="l" rtl="0">
              <a:lnSpc>
                <a:spcPct val="150000"/>
              </a:lnSpc>
              <a:spcBef>
                <a:spcPts val="0"/>
              </a:spcBef>
              <a:spcAft>
                <a:spcPts val="0"/>
              </a:spcAft>
              <a:buSzPts val="1400"/>
              <a:buChar char="●"/>
            </a:pPr>
            <a:r>
              <a:rPr lang="en" sz="1400" dirty="0"/>
              <a:t>But there also seems to be a breaking point. Beyond a certain number of subscriptions, user activity decreases. This may be due to noise on the user’s feed. </a:t>
            </a:r>
            <a:endParaRPr sz="1400" dirty="0"/>
          </a:p>
          <a:p>
            <a:pPr marL="0" lvl="0" indent="0" algn="l" rtl="0">
              <a:spcBef>
                <a:spcPts val="1600"/>
              </a:spcBef>
              <a:spcAft>
                <a:spcPts val="1600"/>
              </a:spcAft>
              <a:buNone/>
            </a:pPr>
            <a:endParaRPr dirty="0"/>
          </a:p>
        </p:txBody>
      </p:sp>
      <p:sp>
        <p:nvSpPr>
          <p:cNvPr id="168" name="Google Shape;168;p20"/>
          <p:cNvSpPr txBox="1">
            <a:spLocks noGrp="1"/>
          </p:cNvSpPr>
          <p:nvPr>
            <p:ph type="title"/>
          </p:nvPr>
        </p:nvSpPr>
        <p:spPr>
          <a:xfrm>
            <a:off x="689370" y="611419"/>
            <a:ext cx="8151019" cy="488719"/>
          </a:xfrm>
          <a:prstGeom prst="rect">
            <a:avLst/>
          </a:prstGeom>
        </p:spPr>
        <p:txBody>
          <a:bodyPr spcFirstLastPara="1" wrap="square" lIns="91425" tIns="91425" rIns="91425" bIns="91425" anchor="t" anchorCtr="0">
            <a:noAutofit/>
          </a:bodyPr>
          <a:lstStyle/>
          <a:p>
            <a:pPr lvl="0"/>
            <a:r>
              <a:rPr lang="en" sz="2000" dirty="0">
                <a:solidFill>
                  <a:srgbClr val="434343"/>
                </a:solidFill>
              </a:rPr>
              <a:t>User Activeness : </a:t>
            </a:r>
            <a:r>
              <a:rPr lang="en-US" sz="2000" dirty="0">
                <a:solidFill>
                  <a:srgbClr val="434343"/>
                </a:solidFill>
              </a:rPr>
              <a:t>Dependency on volume of subscriptions</a:t>
            </a:r>
            <a:endParaRPr sz="2000" dirty="0">
              <a:solidFill>
                <a:srgbClr val="434343"/>
              </a:solidFill>
            </a:endParaRPr>
          </a:p>
        </p:txBody>
      </p:sp>
      <p:pic>
        <p:nvPicPr>
          <p:cNvPr id="3" name="Picture 2" descr="A screenshot of a cell phone&#10;&#10;Description generated with very high confidence">
            <a:extLst>
              <a:ext uri="{FF2B5EF4-FFF2-40B4-BE49-F238E27FC236}">
                <a16:creationId xmlns:a16="http://schemas.microsoft.com/office/drawing/2014/main" id="{952BB96A-F05E-4A4A-BC00-A31F2EBED5D7}"/>
              </a:ext>
            </a:extLst>
          </p:cNvPr>
          <p:cNvPicPr>
            <a:picLocks noChangeAspect="1"/>
          </p:cNvPicPr>
          <p:nvPr/>
        </p:nvPicPr>
        <p:blipFill>
          <a:blip r:embed="rId3"/>
          <a:stretch>
            <a:fillRect/>
          </a:stretch>
        </p:blipFill>
        <p:spPr>
          <a:xfrm>
            <a:off x="4764880" y="1290918"/>
            <a:ext cx="4302593" cy="3159638"/>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1749</Words>
  <Application>Microsoft Office PowerPoint</Application>
  <PresentationFormat>On-screen Show (16:9)</PresentationFormat>
  <Paragraphs>215</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Lato</vt:lpstr>
      <vt:lpstr>Calibri</vt:lpstr>
      <vt:lpstr>Raleway</vt:lpstr>
      <vt:lpstr>Georgia</vt:lpstr>
      <vt:lpstr>Streamline</vt:lpstr>
      <vt:lpstr>Read dat  User network analyses</vt:lpstr>
      <vt:lpstr>Reddit is a social media website built on anonymity.</vt:lpstr>
      <vt:lpstr>Aim : To find insights</vt:lpstr>
      <vt:lpstr>Overview of data used.</vt:lpstr>
      <vt:lpstr>Data Preparation and Exploration *</vt:lpstr>
      <vt:lpstr>The insights map - intended goals.  </vt:lpstr>
      <vt:lpstr>User Activeness</vt:lpstr>
      <vt:lpstr>User Activeness : Distribution and Classification </vt:lpstr>
      <vt:lpstr>User Activeness : Dependency on volume of subscriptions</vt:lpstr>
      <vt:lpstr>Topics’ Popularity</vt:lpstr>
      <vt:lpstr>Topics’ Popularity</vt:lpstr>
      <vt:lpstr>Topics’ Popularity</vt:lpstr>
      <vt:lpstr>Topics’ Popularity</vt:lpstr>
      <vt:lpstr>Diversity</vt:lpstr>
      <vt:lpstr>Centrality - User Network in 2016</vt:lpstr>
      <vt:lpstr>Centrality - User Network in 2016</vt:lpstr>
      <vt:lpstr>Overview of intended diversity analysis.</vt:lpstr>
      <vt:lpstr>User-Subreddits Affiliation Network</vt:lpstr>
      <vt:lpstr>Prediction - Regression Models</vt:lpstr>
      <vt:lpstr>Recommender System </vt:lpstr>
      <vt:lpstr>Recurrent Neural Network</vt:lpstr>
      <vt:lpstr>How It Works  </vt:lpstr>
      <vt:lpstr>How It Works  </vt:lpstr>
      <vt:lpstr>How It Works  </vt:lpstr>
      <vt:lpstr>Preliminary Model Building &amp; Visualization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 dat  User network analyses</dc:title>
  <cp:lastModifiedBy>Kuchangi, Prajwal</cp:lastModifiedBy>
  <cp:revision>10</cp:revision>
  <dcterms:modified xsi:type="dcterms:W3CDTF">2018-11-28T08:50:53Z</dcterms:modified>
</cp:coreProperties>
</file>